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477" r:id="rId7"/>
    <p:sldId id="478" r:id="rId8"/>
    <p:sldId id="479" r:id="rId9"/>
    <p:sldId id="480" r:id="rId10"/>
    <p:sldId id="481" r:id="rId11"/>
    <p:sldId id="482" r:id="rId12"/>
    <p:sldId id="483" r:id="rId13"/>
    <p:sldId id="484" r:id="rId14"/>
    <p:sldId id="485" r:id="rId15"/>
    <p:sldId id="486" r:id="rId16"/>
    <p:sldId id="488" r:id="rId17"/>
    <p:sldId id="487" r:id="rId18"/>
    <p:sldId id="489" r:id="rId19"/>
    <p:sldId id="490" r:id="rId20"/>
    <p:sldId id="491" r:id="rId21"/>
    <p:sldId id="492" r:id="rId22"/>
    <p:sldId id="493" r:id="rId23"/>
    <p:sldId id="494" r:id="rId24"/>
    <p:sldId id="495" r:id="rId25"/>
    <p:sldId id="496" r:id="rId26"/>
    <p:sldId id="497" r:id="rId27"/>
    <p:sldId id="498" r:id="rId28"/>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9E"/>
    <a:srgbClr val="0365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4" autoAdjust="0"/>
    <p:restoredTop sz="94660"/>
  </p:normalViewPr>
  <p:slideViewPr>
    <p:cSldViewPr snapToGrid="0">
      <p:cViewPr varScale="1">
        <p:scale>
          <a:sx n="111" d="100"/>
          <a:sy n="111"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92D6D9-7019-452B-8484-8987CC3F5E20}"/>
              </a:ext>
            </a:extLst>
          </p:cNvPr>
          <p:cNvSpPr>
            <a:spLocks noGrp="1"/>
          </p:cNvSpPr>
          <p:nvPr>
            <p:ph type="ctrTitle"/>
          </p:nvPr>
        </p:nvSpPr>
        <p:spPr>
          <a:xfrm>
            <a:off x="5017288" y="726905"/>
            <a:ext cx="6630215" cy="2702095"/>
          </a:xfrm>
        </p:spPr>
        <p:txBody>
          <a:bodyPr anchor="b"/>
          <a:lstStyle>
            <a:lvl1pPr algn="ctr">
              <a:defRPr sz="6000"/>
            </a:lvl1pPr>
          </a:lstStyle>
          <a:p>
            <a:r>
              <a:rPr lang="es-ES" dirty="0"/>
              <a:t>Haga clic para modificar el estilo de título del patrón</a:t>
            </a:r>
            <a:endParaRPr lang="es-CL" dirty="0"/>
          </a:p>
        </p:txBody>
      </p:sp>
      <p:sp>
        <p:nvSpPr>
          <p:cNvPr id="3" name="Subtítulo 2">
            <a:extLst>
              <a:ext uri="{FF2B5EF4-FFF2-40B4-BE49-F238E27FC236}">
                <a16:creationId xmlns:a16="http://schemas.microsoft.com/office/drawing/2014/main" id="{AD605BDD-C611-4A14-ADB7-8E80553E7635}"/>
              </a:ext>
            </a:extLst>
          </p:cNvPr>
          <p:cNvSpPr>
            <a:spLocks noGrp="1"/>
          </p:cNvSpPr>
          <p:nvPr>
            <p:ph type="subTitle" idx="1"/>
          </p:nvPr>
        </p:nvSpPr>
        <p:spPr>
          <a:xfrm>
            <a:off x="5017288" y="3835152"/>
            <a:ext cx="6630214" cy="142264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L" dirty="0"/>
          </a:p>
        </p:txBody>
      </p:sp>
      <p:sp>
        <p:nvSpPr>
          <p:cNvPr id="5" name="Marcador de pie de página 4">
            <a:extLst>
              <a:ext uri="{FF2B5EF4-FFF2-40B4-BE49-F238E27FC236}">
                <a16:creationId xmlns:a16="http://schemas.microsoft.com/office/drawing/2014/main" id="{46D114AC-7454-4A35-9DB5-9A13800431B0}"/>
              </a:ext>
            </a:extLst>
          </p:cNvPr>
          <p:cNvSpPr>
            <a:spLocks noGrp="1"/>
          </p:cNvSpPr>
          <p:nvPr>
            <p:ph type="ftr" sz="quarter" idx="11"/>
          </p:nvPr>
        </p:nvSpPr>
        <p:spPr/>
        <p:txBody>
          <a:bodyPr/>
          <a:lstStyle/>
          <a:p>
            <a:r>
              <a:rPr lang="es-CL" dirty="0"/>
              <a:t>Nombre Profesor - Contacto</a:t>
            </a:r>
          </a:p>
        </p:txBody>
      </p:sp>
      <p:pic>
        <p:nvPicPr>
          <p:cNvPr id="7" name="Imagen 6" descr="usm-logo.png">
            <a:extLst>
              <a:ext uri="{FF2B5EF4-FFF2-40B4-BE49-F238E27FC236}">
                <a16:creationId xmlns:a16="http://schemas.microsoft.com/office/drawing/2014/main" id="{E1037116-C163-4A85-95C7-5068E681B0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6634" y="2803406"/>
            <a:ext cx="2581966" cy="1251187"/>
          </a:xfrm>
          <a:prstGeom prst="rect">
            <a:avLst/>
          </a:prstGeom>
        </p:spPr>
      </p:pic>
    </p:spTree>
    <p:extLst>
      <p:ext uri="{BB962C8B-B14F-4D97-AF65-F5344CB8AC3E}">
        <p14:creationId xmlns:p14="http://schemas.microsoft.com/office/powerpoint/2010/main" val="3315902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6F044B-DD08-40D8-9907-8B2C88B196B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362A50D-A0A4-4E64-AB19-AC99063B1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C88C3560-BFE6-4625-B470-E6EA75180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a:t>
            </a:r>
          </a:p>
        </p:txBody>
      </p:sp>
      <p:sp>
        <p:nvSpPr>
          <p:cNvPr id="5" name="Marcador de fecha 4">
            <a:extLst>
              <a:ext uri="{FF2B5EF4-FFF2-40B4-BE49-F238E27FC236}">
                <a16:creationId xmlns:a16="http://schemas.microsoft.com/office/drawing/2014/main" id="{4EEC7DA7-5AFA-4554-B956-F89B2F9838E8}"/>
              </a:ext>
            </a:extLst>
          </p:cNvPr>
          <p:cNvSpPr>
            <a:spLocks noGrp="1"/>
          </p:cNvSpPr>
          <p:nvPr>
            <p:ph type="dt" sz="half" idx="10"/>
          </p:nvPr>
        </p:nvSpPr>
        <p:spPr/>
        <p:txBody>
          <a:bodyPr/>
          <a:lstStyle/>
          <a:p>
            <a:fld id="{287F129E-E1C1-4D05-A473-986DEC6AB03D}" type="datetimeFigureOut">
              <a:rPr lang="es-CL" smtClean="0"/>
              <a:t>24-06-2024</a:t>
            </a:fld>
            <a:endParaRPr lang="es-CL"/>
          </a:p>
        </p:txBody>
      </p:sp>
      <p:sp>
        <p:nvSpPr>
          <p:cNvPr id="6" name="Marcador de pie de página 5">
            <a:extLst>
              <a:ext uri="{FF2B5EF4-FFF2-40B4-BE49-F238E27FC236}">
                <a16:creationId xmlns:a16="http://schemas.microsoft.com/office/drawing/2014/main" id="{E563BD8D-45DF-4E58-8EC3-A4095952A1A5}"/>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B7C5FD33-6A25-43BC-9C3C-8D5B82E063F6}"/>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8" name="Imagen 7" descr="Forma, Rectángulo&#10;&#10;Descripción generada automáticamente">
            <a:extLst>
              <a:ext uri="{FF2B5EF4-FFF2-40B4-BE49-F238E27FC236}">
                <a16:creationId xmlns:a16="http://schemas.microsoft.com/office/drawing/2014/main" id="{B3C9F661-28D8-45CD-9DE4-D3089BBEB8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81012" y="457201"/>
            <a:ext cx="355600" cy="1600200"/>
          </a:xfrm>
          <a:prstGeom prst="rect">
            <a:avLst/>
          </a:prstGeom>
        </p:spPr>
      </p:pic>
    </p:spTree>
    <p:extLst>
      <p:ext uri="{BB962C8B-B14F-4D97-AF65-F5344CB8AC3E}">
        <p14:creationId xmlns:p14="http://schemas.microsoft.com/office/powerpoint/2010/main" val="308485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ABD46D-C6DF-4F43-BE7E-2C9AD263772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B7E12079-BB9F-47CD-8B37-37CC3AAE0C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BC74B778-66B2-4867-B888-102E1DD39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E7ECAE8-B3D5-4FD2-91BF-B38AFEC91898}"/>
              </a:ext>
            </a:extLst>
          </p:cNvPr>
          <p:cNvSpPr>
            <a:spLocks noGrp="1"/>
          </p:cNvSpPr>
          <p:nvPr>
            <p:ph type="dt" sz="half" idx="10"/>
          </p:nvPr>
        </p:nvSpPr>
        <p:spPr/>
        <p:txBody>
          <a:bodyPr/>
          <a:lstStyle/>
          <a:p>
            <a:fld id="{287F129E-E1C1-4D05-A473-986DEC6AB03D}" type="datetimeFigureOut">
              <a:rPr lang="es-CL" smtClean="0"/>
              <a:t>24-06-2024</a:t>
            </a:fld>
            <a:endParaRPr lang="es-CL"/>
          </a:p>
        </p:txBody>
      </p:sp>
      <p:sp>
        <p:nvSpPr>
          <p:cNvPr id="6" name="Marcador de pie de página 5">
            <a:extLst>
              <a:ext uri="{FF2B5EF4-FFF2-40B4-BE49-F238E27FC236}">
                <a16:creationId xmlns:a16="http://schemas.microsoft.com/office/drawing/2014/main" id="{FB04367C-216D-4B70-A109-FADDD919FA3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7AB30D7-D286-47E9-B551-37C7FAEB255C}"/>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8" name="Imagen 7" descr="Forma, Rectángulo&#10;&#10;Descripción generada automáticamente">
            <a:extLst>
              <a:ext uri="{FF2B5EF4-FFF2-40B4-BE49-F238E27FC236}">
                <a16:creationId xmlns:a16="http://schemas.microsoft.com/office/drawing/2014/main" id="{6AD9A3B9-0DB3-4EAD-B5F0-BAA0BF75E9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81012" y="457201"/>
            <a:ext cx="355600" cy="1600200"/>
          </a:xfrm>
          <a:prstGeom prst="rect">
            <a:avLst/>
          </a:prstGeom>
        </p:spPr>
      </p:pic>
    </p:spTree>
    <p:extLst>
      <p:ext uri="{BB962C8B-B14F-4D97-AF65-F5344CB8AC3E}">
        <p14:creationId xmlns:p14="http://schemas.microsoft.com/office/powerpoint/2010/main" val="1546530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96876A-6020-4218-99C5-FE58DE35B5E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62B981F9-EE09-4DE7-902F-A441E71A306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E99A28F-C6FC-4987-9938-647D855413D8}"/>
              </a:ext>
            </a:extLst>
          </p:cNvPr>
          <p:cNvSpPr>
            <a:spLocks noGrp="1"/>
          </p:cNvSpPr>
          <p:nvPr>
            <p:ph type="dt" sz="half" idx="10"/>
          </p:nvPr>
        </p:nvSpPr>
        <p:spPr/>
        <p:txBody>
          <a:bodyPr/>
          <a:lstStyle/>
          <a:p>
            <a:fld id="{287F129E-E1C1-4D05-A473-986DEC6AB03D}" type="datetimeFigureOut">
              <a:rPr lang="es-CL" smtClean="0"/>
              <a:t>24-06-2024</a:t>
            </a:fld>
            <a:endParaRPr lang="es-CL"/>
          </a:p>
        </p:txBody>
      </p:sp>
      <p:sp>
        <p:nvSpPr>
          <p:cNvPr id="5" name="Marcador de pie de página 4">
            <a:extLst>
              <a:ext uri="{FF2B5EF4-FFF2-40B4-BE49-F238E27FC236}">
                <a16:creationId xmlns:a16="http://schemas.microsoft.com/office/drawing/2014/main" id="{8BC11BD1-D3B9-41F7-8F8F-6F38F6326AB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92149A1-A68C-4095-B165-04C59B696820}"/>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660726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solidFill>
          <a:srgbClr val="006B9E"/>
        </a:solidFill>
        <a:effectLst/>
      </p:bgPr>
    </p:bg>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3DCE5B5-EE92-4AF5-B556-AB0D388FD50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6D087B53-C828-4C66-B043-69E6F2050BB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A1D2E8B-7817-4174-BE3A-C42BA1C99D95}"/>
              </a:ext>
            </a:extLst>
          </p:cNvPr>
          <p:cNvSpPr>
            <a:spLocks noGrp="1"/>
          </p:cNvSpPr>
          <p:nvPr>
            <p:ph type="dt" sz="half" idx="10"/>
          </p:nvPr>
        </p:nvSpPr>
        <p:spPr/>
        <p:txBody>
          <a:bodyPr/>
          <a:lstStyle/>
          <a:p>
            <a:fld id="{287F129E-E1C1-4D05-A473-986DEC6AB03D}" type="datetimeFigureOut">
              <a:rPr lang="es-CL" smtClean="0"/>
              <a:t>24-06-2024</a:t>
            </a:fld>
            <a:endParaRPr lang="es-CL"/>
          </a:p>
        </p:txBody>
      </p:sp>
      <p:sp>
        <p:nvSpPr>
          <p:cNvPr id="5" name="Marcador de pie de página 4">
            <a:extLst>
              <a:ext uri="{FF2B5EF4-FFF2-40B4-BE49-F238E27FC236}">
                <a16:creationId xmlns:a16="http://schemas.microsoft.com/office/drawing/2014/main" id="{593F9D51-47D6-496A-A832-0668F212413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121ECF9-31DD-4908-801D-3D4D2CFE4D95}"/>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1160618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Final">
    <p:bg>
      <p:bgPr>
        <a:solidFill>
          <a:srgbClr val="006B9E"/>
        </a:solidFill>
        <a:effectLst/>
      </p:bgPr>
    </p:bg>
    <p:spTree>
      <p:nvGrpSpPr>
        <p:cNvPr id="1" name=""/>
        <p:cNvGrpSpPr/>
        <p:nvPr/>
      </p:nvGrpSpPr>
      <p:grpSpPr>
        <a:xfrm>
          <a:off x="0" y="0"/>
          <a:ext cx="0" cy="0"/>
          <a:chOff x="0" y="0"/>
          <a:chExt cx="0" cy="0"/>
        </a:xfrm>
      </p:grpSpPr>
      <p:pic>
        <p:nvPicPr>
          <p:cNvPr id="5" name="Imagen 4" descr="usm-logo.png">
            <a:extLst>
              <a:ext uri="{FF2B5EF4-FFF2-40B4-BE49-F238E27FC236}">
                <a16:creationId xmlns:a16="http://schemas.microsoft.com/office/drawing/2014/main" id="{60E3EAAA-DBBA-4315-8C0F-EBDAC0CEFA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5017" y="2803406"/>
            <a:ext cx="2581966" cy="1251187"/>
          </a:xfrm>
          <a:prstGeom prst="rect">
            <a:avLst/>
          </a:prstGeom>
        </p:spPr>
      </p:pic>
    </p:spTree>
    <p:extLst>
      <p:ext uri="{BB962C8B-B14F-4D97-AF65-F5344CB8AC3E}">
        <p14:creationId xmlns:p14="http://schemas.microsoft.com/office/powerpoint/2010/main" val="1114728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inal Animado">
    <p:bg>
      <p:bgPr>
        <a:solidFill>
          <a:srgbClr val="006B9E"/>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p>
            <a:fld id="{287F129E-E1C1-4D05-A473-986DEC6AB03D}" type="datetimeFigureOut">
              <a:rPr lang="es-CL" smtClean="0"/>
              <a:t>24-06-2024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5" name="in-institucional-franjas">
            <a:hlinkClick r:id="" action="ppaction://media"/>
            <a:extLst>
              <a:ext uri="{FF2B5EF4-FFF2-40B4-BE49-F238E27FC236}">
                <a16:creationId xmlns:a16="http://schemas.microsoft.com/office/drawing/2014/main" id="{5FA51E26-616E-4A7F-B3BB-0B553D3D3916}"/>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111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83"/>
        <p:cNvGrpSpPr/>
        <p:nvPr/>
      </p:nvGrpSpPr>
      <p:grpSpPr>
        <a:xfrm>
          <a:off x="0" y="0"/>
          <a:ext cx="0" cy="0"/>
          <a:chOff x="0" y="0"/>
          <a:chExt cx="0" cy="0"/>
        </a:xfrm>
      </p:grpSpPr>
      <p:sp>
        <p:nvSpPr>
          <p:cNvPr id="84" name="Google Shape;84;p14"/>
          <p:cNvSpPr/>
          <p:nvPr/>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85" name="Google Shape;85;p14"/>
          <p:cNvSpPr/>
          <p:nvPr/>
        </p:nvSpPr>
        <p:spPr>
          <a:xfrm>
            <a:off x="1027800" y="212725"/>
            <a:ext cx="12048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14"/>
          <p:cNvSpPr/>
          <p:nvPr/>
        </p:nvSpPr>
        <p:spPr>
          <a:xfrm>
            <a:off x="195229" y="212725"/>
            <a:ext cx="12048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14"/>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90" name="Google Shape;90;p14"/>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3062442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cabezado de sección 1">
  <p:cSld name="Encabezado de sección 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6903076" y="186298"/>
            <a:ext cx="5082864" cy="601304"/>
          </a:xfrm>
          <a:prstGeom prst="rect">
            <a:avLst/>
          </a:prstGeom>
          <a:noFill/>
          <a:ln>
            <a:noFill/>
          </a:ln>
        </p:spPr>
      </p:pic>
      <p:grpSp>
        <p:nvGrpSpPr>
          <p:cNvPr id="18" name="Google Shape;18;p3"/>
          <p:cNvGrpSpPr/>
          <p:nvPr/>
        </p:nvGrpSpPr>
        <p:grpSpPr>
          <a:xfrm>
            <a:off x="1" y="-124"/>
            <a:ext cx="6471553"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4006100" y="3476150"/>
            <a:ext cx="79944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extLst>
      <p:ext uri="{BB962C8B-B14F-4D97-AF65-F5344CB8AC3E}">
        <p14:creationId xmlns:p14="http://schemas.microsoft.com/office/powerpoint/2010/main" val="732701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chemeClr val="tx1"/>
        </a:solidFill>
        <a:effectLst/>
      </p:bgPr>
    </p:bg>
    <p:spTree>
      <p:nvGrpSpPr>
        <p:cNvPr id="1" name=""/>
        <p:cNvGrpSpPr/>
        <p:nvPr/>
      </p:nvGrpSpPr>
      <p:grpSpPr>
        <a:xfrm>
          <a:off x="0" y="0"/>
          <a:ext cx="0" cy="0"/>
          <a:chOff x="0" y="0"/>
          <a:chExt cx="0" cy="0"/>
        </a:xfrm>
      </p:grpSpPr>
      <p:pic>
        <p:nvPicPr>
          <p:cNvPr id="7" name="Imagen 6" descr="Captura de pantalla 2020-06-12 a la(s) 7.02.29 p. m..png">
            <a:extLst>
              <a:ext uri="{FF2B5EF4-FFF2-40B4-BE49-F238E27FC236}">
                <a16:creationId xmlns:a16="http://schemas.microsoft.com/office/drawing/2014/main" id="{84D80EF9-D662-4373-A6C2-BE5C20F320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2" name="Título 1">
            <a:extLst>
              <a:ext uri="{FF2B5EF4-FFF2-40B4-BE49-F238E27FC236}">
                <a16:creationId xmlns:a16="http://schemas.microsoft.com/office/drawing/2014/main" id="{ED255100-EAB7-4CF0-B28F-EC341D361EFC}"/>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
        <p:nvSpPr>
          <p:cNvPr id="3" name="Marcador de contenido 2">
            <a:extLst>
              <a:ext uri="{FF2B5EF4-FFF2-40B4-BE49-F238E27FC236}">
                <a16:creationId xmlns:a16="http://schemas.microsoft.com/office/drawing/2014/main" id="{0A8A3827-9AA4-498F-A73C-DD57E60D1F09}"/>
              </a:ext>
            </a:extLst>
          </p:cNvPr>
          <p:cNvSpPr>
            <a:spLocks noGrp="1"/>
          </p:cNvSpPr>
          <p:nvPr>
            <p:ph idx="1"/>
          </p:nvPr>
        </p:nvSpPr>
        <p:spPr>
          <a:xfrm>
            <a:off x="838200" y="1114425"/>
            <a:ext cx="10515600" cy="50625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4" name="Marcador de fecha 3">
            <a:extLst>
              <a:ext uri="{FF2B5EF4-FFF2-40B4-BE49-F238E27FC236}">
                <a16:creationId xmlns:a16="http://schemas.microsoft.com/office/drawing/2014/main" id="{230F6BEE-4733-45AB-AC7B-03D99457BB0A}"/>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24-06-2024</a:t>
            </a:fld>
            <a:endParaRPr lang="es-CL" dirty="0"/>
          </a:p>
        </p:txBody>
      </p:sp>
      <p:sp>
        <p:nvSpPr>
          <p:cNvPr id="5" name="Marcador de pie de página 4">
            <a:extLst>
              <a:ext uri="{FF2B5EF4-FFF2-40B4-BE49-F238E27FC236}">
                <a16:creationId xmlns:a16="http://schemas.microsoft.com/office/drawing/2014/main" id="{FACC3F83-CB9D-425D-B15F-57DD099B6AA1}"/>
              </a:ext>
            </a:extLst>
          </p:cNvPr>
          <p:cNvSpPr>
            <a:spLocks noGrp="1"/>
          </p:cNvSpPr>
          <p:nvPr>
            <p:ph type="ftr" sz="quarter" idx="11"/>
          </p:nvPr>
        </p:nvSpPr>
        <p:spPr/>
        <p:txBody>
          <a:bodyPr/>
          <a:lstStyle>
            <a:lvl1pPr>
              <a:defRPr>
                <a:solidFill>
                  <a:schemeClr val="accent1"/>
                </a:solidFill>
              </a:defRPr>
            </a:lvl1pPr>
          </a:lstStyle>
          <a:p>
            <a:endParaRPr lang="es-CL" dirty="0"/>
          </a:p>
        </p:txBody>
      </p:sp>
      <p:sp>
        <p:nvSpPr>
          <p:cNvPr id="6" name="Marcador de número de diapositiva 5">
            <a:extLst>
              <a:ext uri="{FF2B5EF4-FFF2-40B4-BE49-F238E27FC236}">
                <a16:creationId xmlns:a16="http://schemas.microsoft.com/office/drawing/2014/main" id="{76771901-8300-49D2-B726-D51C98A1AA22}"/>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dirty="0"/>
          </a:p>
        </p:txBody>
      </p:sp>
    </p:spTree>
    <p:extLst>
      <p:ext uri="{BB962C8B-B14F-4D97-AF65-F5344CB8AC3E}">
        <p14:creationId xmlns:p14="http://schemas.microsoft.com/office/powerpoint/2010/main" val="3210782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Animado">
    <p:bg>
      <p:bgPr>
        <a:solidFill>
          <a:schemeClr val="tx1"/>
        </a:solidFill>
        <a:effectLst/>
      </p:bgPr>
    </p:bg>
    <p:spTree>
      <p:nvGrpSpPr>
        <p:cNvPr id="1" name=""/>
        <p:cNvGrpSpPr/>
        <p:nvPr/>
      </p:nvGrpSpPr>
      <p:grpSpPr>
        <a:xfrm>
          <a:off x="0" y="0"/>
          <a:ext cx="0" cy="0"/>
          <a:chOff x="0" y="0"/>
          <a:chExt cx="0" cy="0"/>
        </a:xfrm>
      </p:grpSpPr>
      <p:pic>
        <p:nvPicPr>
          <p:cNvPr id="7" name="Imagen 6" descr="Captura de pantalla 2020-06-12 a la(s) 7.02.29 p. m..png">
            <a:extLst>
              <a:ext uri="{FF2B5EF4-FFF2-40B4-BE49-F238E27FC236}">
                <a16:creationId xmlns:a16="http://schemas.microsoft.com/office/drawing/2014/main" id="{84D80EF9-D662-4373-A6C2-BE5C20F320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65" t="3073"/>
          <a:stretch/>
        </p:blipFill>
        <p:spPr>
          <a:xfrm>
            <a:off x="0" y="477837"/>
            <a:ext cx="12191999" cy="521494"/>
          </a:xfrm>
          <a:prstGeom prst="rect">
            <a:avLst/>
          </a:prstGeom>
        </p:spPr>
      </p:pic>
      <p:sp>
        <p:nvSpPr>
          <p:cNvPr id="2" name="Título 1">
            <a:extLst>
              <a:ext uri="{FF2B5EF4-FFF2-40B4-BE49-F238E27FC236}">
                <a16:creationId xmlns:a16="http://schemas.microsoft.com/office/drawing/2014/main" id="{ED255100-EAB7-4CF0-B28F-EC341D361EFC}"/>
              </a:ext>
            </a:extLst>
          </p:cNvPr>
          <p:cNvSpPr>
            <a:spLocks noGrp="1"/>
          </p:cNvSpPr>
          <p:nvPr>
            <p:ph type="title"/>
          </p:nvPr>
        </p:nvSpPr>
        <p:spPr>
          <a:xfrm>
            <a:off x="200024" y="535384"/>
            <a:ext cx="9401175" cy="406400"/>
          </a:xfrm>
        </p:spPr>
        <p:txBody>
          <a:bodyPr>
            <a:normAutofit/>
          </a:bodyPr>
          <a:lstStyle>
            <a:lvl1pPr>
              <a:defRPr sz="1800"/>
            </a:lvl1pPr>
          </a:lstStyle>
          <a:p>
            <a:r>
              <a:rPr lang="es-ES" dirty="0"/>
              <a:t>Haga clic para modificar el estilo de título del patrón</a:t>
            </a:r>
            <a:endParaRPr lang="es-CL" dirty="0"/>
          </a:p>
        </p:txBody>
      </p:sp>
      <p:sp>
        <p:nvSpPr>
          <p:cNvPr id="3" name="Marcador de contenido 2">
            <a:extLst>
              <a:ext uri="{FF2B5EF4-FFF2-40B4-BE49-F238E27FC236}">
                <a16:creationId xmlns:a16="http://schemas.microsoft.com/office/drawing/2014/main" id="{0A8A3827-9AA4-498F-A73C-DD57E60D1F09}"/>
              </a:ext>
            </a:extLst>
          </p:cNvPr>
          <p:cNvSpPr>
            <a:spLocks noGrp="1"/>
          </p:cNvSpPr>
          <p:nvPr>
            <p:ph idx="1"/>
          </p:nvPr>
        </p:nvSpPr>
        <p:spPr>
          <a:xfrm>
            <a:off x="838200" y="1114425"/>
            <a:ext cx="10515600" cy="50625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4" name="Marcador de fecha 3">
            <a:extLst>
              <a:ext uri="{FF2B5EF4-FFF2-40B4-BE49-F238E27FC236}">
                <a16:creationId xmlns:a16="http://schemas.microsoft.com/office/drawing/2014/main" id="{230F6BEE-4733-45AB-AC7B-03D99457BB0A}"/>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24-06-2024</a:t>
            </a:fld>
            <a:endParaRPr lang="es-CL" dirty="0"/>
          </a:p>
        </p:txBody>
      </p:sp>
      <p:sp>
        <p:nvSpPr>
          <p:cNvPr id="5" name="Marcador de pie de página 4">
            <a:extLst>
              <a:ext uri="{FF2B5EF4-FFF2-40B4-BE49-F238E27FC236}">
                <a16:creationId xmlns:a16="http://schemas.microsoft.com/office/drawing/2014/main" id="{FACC3F83-CB9D-425D-B15F-57DD099B6AA1}"/>
              </a:ext>
            </a:extLst>
          </p:cNvPr>
          <p:cNvSpPr>
            <a:spLocks noGrp="1"/>
          </p:cNvSpPr>
          <p:nvPr>
            <p:ph type="ftr" sz="quarter" idx="11"/>
          </p:nvPr>
        </p:nvSpPr>
        <p:spPr/>
        <p:txBody>
          <a:bodyPr/>
          <a:lstStyle>
            <a:lvl1pPr>
              <a:defRPr>
                <a:solidFill>
                  <a:schemeClr val="accent1"/>
                </a:solidFill>
              </a:defRPr>
            </a:lvl1pPr>
          </a:lstStyle>
          <a:p>
            <a:endParaRPr lang="es-CL" dirty="0"/>
          </a:p>
        </p:txBody>
      </p:sp>
      <p:sp>
        <p:nvSpPr>
          <p:cNvPr id="6" name="Marcador de número de diapositiva 5">
            <a:extLst>
              <a:ext uri="{FF2B5EF4-FFF2-40B4-BE49-F238E27FC236}">
                <a16:creationId xmlns:a16="http://schemas.microsoft.com/office/drawing/2014/main" id="{76771901-8300-49D2-B726-D51C98A1AA22}"/>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dirty="0"/>
          </a:p>
        </p:txBody>
      </p:sp>
      <p:pic>
        <p:nvPicPr>
          <p:cNvPr id="9" name="Imagen 8" descr="Forma, Rectángulo&#10;&#10;Descripción generada automáticamente">
            <a:extLst>
              <a:ext uri="{FF2B5EF4-FFF2-40B4-BE49-F238E27FC236}">
                <a16:creationId xmlns:a16="http://schemas.microsoft.com/office/drawing/2014/main" id="{B6BF9BEC-5008-4A67-9C06-C3C5C69EA0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77837"/>
            <a:ext cx="173831" cy="521494"/>
          </a:xfrm>
          <a:prstGeom prst="rect">
            <a:avLst/>
          </a:prstGeom>
        </p:spPr>
      </p:pic>
    </p:spTree>
    <p:extLst>
      <p:ext uri="{BB962C8B-B14F-4D97-AF65-F5344CB8AC3E}">
        <p14:creationId xmlns:p14="http://schemas.microsoft.com/office/powerpoint/2010/main" val="239934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9D0F7F-F82E-4394-BC7E-FB0088FFDE0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34A1EA10-4536-48B4-9AE8-D26D50A74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CA765A3-4F99-443B-AE62-9C532CDA6616}"/>
              </a:ext>
            </a:extLst>
          </p:cNvPr>
          <p:cNvSpPr>
            <a:spLocks noGrp="1"/>
          </p:cNvSpPr>
          <p:nvPr>
            <p:ph type="dt" sz="half" idx="10"/>
          </p:nvPr>
        </p:nvSpPr>
        <p:spPr/>
        <p:txBody>
          <a:bodyPr/>
          <a:lstStyle/>
          <a:p>
            <a:endParaRPr lang="es-CL" dirty="0"/>
          </a:p>
        </p:txBody>
      </p:sp>
      <p:sp>
        <p:nvSpPr>
          <p:cNvPr id="5" name="Marcador de pie de página 4">
            <a:extLst>
              <a:ext uri="{FF2B5EF4-FFF2-40B4-BE49-F238E27FC236}">
                <a16:creationId xmlns:a16="http://schemas.microsoft.com/office/drawing/2014/main" id="{524FA7A0-6E9B-4CA0-B93F-77C058F2F599}"/>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E12A44FC-B3C3-4F86-94FE-9C2550CC43D6}"/>
              </a:ext>
            </a:extLst>
          </p:cNvPr>
          <p:cNvSpPr>
            <a:spLocks noGrp="1"/>
          </p:cNvSpPr>
          <p:nvPr>
            <p:ph type="sldNum" sz="quarter" idx="12"/>
          </p:nvPr>
        </p:nvSpPr>
        <p:spPr/>
        <p:txBody>
          <a:bodyPr/>
          <a:lstStyle/>
          <a:p>
            <a:fld id="{47E85D83-F8BD-467A-97BB-53D4C423F4DB}" type="slidenum">
              <a:rPr lang="es-CL" smtClean="0"/>
              <a:t>‹Nº›</a:t>
            </a:fld>
            <a:endParaRPr lang="es-CL" dirty="0"/>
          </a:p>
        </p:txBody>
      </p:sp>
      <p:pic>
        <p:nvPicPr>
          <p:cNvPr id="9" name="Imagen 8" descr="Forma, Rectángulo&#10;&#10;Descripción generada automáticamente">
            <a:extLst>
              <a:ext uri="{FF2B5EF4-FFF2-40B4-BE49-F238E27FC236}">
                <a16:creationId xmlns:a16="http://schemas.microsoft.com/office/drawing/2014/main" id="{BC08E8DA-34CF-4CEF-B640-218B92137A2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76250" y="2867024"/>
            <a:ext cx="355600" cy="1695451"/>
          </a:xfrm>
          <a:prstGeom prst="rect">
            <a:avLst/>
          </a:prstGeom>
        </p:spPr>
      </p:pic>
      <p:pic>
        <p:nvPicPr>
          <p:cNvPr id="10" name="Imagen 9" descr="usm-logo.png">
            <a:extLst>
              <a:ext uri="{FF2B5EF4-FFF2-40B4-BE49-F238E27FC236}">
                <a16:creationId xmlns:a16="http://schemas.microsoft.com/office/drawing/2014/main" id="{BE345186-A41F-4C2A-BAD7-AD12C57C8A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5017" y="458551"/>
            <a:ext cx="2581966" cy="1251187"/>
          </a:xfrm>
          <a:prstGeom prst="rect">
            <a:avLst/>
          </a:prstGeom>
        </p:spPr>
      </p:pic>
    </p:spTree>
    <p:extLst>
      <p:ext uri="{BB962C8B-B14F-4D97-AF65-F5344CB8AC3E}">
        <p14:creationId xmlns:p14="http://schemas.microsoft.com/office/powerpoint/2010/main" val="986647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bg>
      <p:bgPr>
        <a:solidFill>
          <a:schemeClr val="tx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390E8D2-AF32-4C74-90C9-CF66260B6BEB}"/>
              </a:ext>
            </a:extLst>
          </p:cNvPr>
          <p:cNvSpPr>
            <a:spLocks noGrp="1"/>
          </p:cNvSpPr>
          <p:nvPr>
            <p:ph sz="half" idx="1"/>
          </p:nvPr>
        </p:nvSpPr>
        <p:spPr>
          <a:xfrm>
            <a:off x="838200" y="1825625"/>
            <a:ext cx="5181600" cy="435133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39E04981-906D-4D80-9738-37BE2E51F0B8}"/>
              </a:ext>
            </a:extLst>
          </p:cNvPr>
          <p:cNvSpPr>
            <a:spLocks noGrp="1"/>
          </p:cNvSpPr>
          <p:nvPr>
            <p:ph sz="half" idx="2"/>
          </p:nvPr>
        </p:nvSpPr>
        <p:spPr>
          <a:xfrm>
            <a:off x="6172200" y="1825625"/>
            <a:ext cx="5181600" cy="435133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CCFE34B9-AD56-4145-9084-EDDE966898F8}"/>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24-06-2024</a:t>
            </a:fld>
            <a:endParaRPr lang="es-CL"/>
          </a:p>
        </p:txBody>
      </p:sp>
      <p:sp>
        <p:nvSpPr>
          <p:cNvPr id="6" name="Marcador de pie de página 5">
            <a:extLst>
              <a:ext uri="{FF2B5EF4-FFF2-40B4-BE49-F238E27FC236}">
                <a16:creationId xmlns:a16="http://schemas.microsoft.com/office/drawing/2014/main" id="{D19888B1-2119-4606-8E2D-62FA9BA99005}"/>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7" name="Marcador de número de diapositiva 6">
            <a:extLst>
              <a:ext uri="{FF2B5EF4-FFF2-40B4-BE49-F238E27FC236}">
                <a16:creationId xmlns:a16="http://schemas.microsoft.com/office/drawing/2014/main" id="{D58A62CE-ECED-4E58-A0F5-45BB6B59697B}"/>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8" name="Imagen 7" descr="Captura de pantalla 2020-06-12 a la(s) 7.02.29 p. m..png">
            <a:extLst>
              <a:ext uri="{FF2B5EF4-FFF2-40B4-BE49-F238E27FC236}">
                <a16:creationId xmlns:a16="http://schemas.microsoft.com/office/drawing/2014/main" id="{57FB2F1A-1DA5-4B66-8DDA-9DC4C95667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9" name="Título 1">
            <a:extLst>
              <a:ext uri="{FF2B5EF4-FFF2-40B4-BE49-F238E27FC236}">
                <a16:creationId xmlns:a16="http://schemas.microsoft.com/office/drawing/2014/main" id="{80850DCB-F376-4567-B1B3-6F39488FADBE}"/>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55581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tx1"/>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5A467CC-725C-47C4-A26E-ED5991F11BE3}"/>
              </a:ext>
            </a:extLst>
          </p:cNvPr>
          <p:cNvSpPr>
            <a:spLocks noGrp="1"/>
          </p:cNvSpPr>
          <p:nvPr>
            <p:ph type="body" idx="1"/>
          </p:nvPr>
        </p:nvSpPr>
        <p:spPr>
          <a:xfrm>
            <a:off x="83978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9A0A29C-CD56-41C3-9F67-8E94D56FE5ED}"/>
              </a:ext>
            </a:extLst>
          </p:cNvPr>
          <p:cNvSpPr>
            <a:spLocks noGrp="1"/>
          </p:cNvSpPr>
          <p:nvPr>
            <p:ph sz="half" idx="2"/>
          </p:nvPr>
        </p:nvSpPr>
        <p:spPr>
          <a:xfrm>
            <a:off x="839788" y="2505075"/>
            <a:ext cx="5157787"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5" name="Marcador de texto 4">
            <a:extLst>
              <a:ext uri="{FF2B5EF4-FFF2-40B4-BE49-F238E27FC236}">
                <a16:creationId xmlns:a16="http://schemas.microsoft.com/office/drawing/2014/main" id="{37E9C794-4960-49F8-B92E-089EB7B90767}"/>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6" name="Marcador de contenido 5">
            <a:extLst>
              <a:ext uri="{FF2B5EF4-FFF2-40B4-BE49-F238E27FC236}">
                <a16:creationId xmlns:a16="http://schemas.microsoft.com/office/drawing/2014/main" id="{87F028F8-4068-407B-B1B9-9E9067EEC054}"/>
              </a:ext>
            </a:extLst>
          </p:cNvPr>
          <p:cNvSpPr>
            <a:spLocks noGrp="1"/>
          </p:cNvSpPr>
          <p:nvPr>
            <p:ph sz="quarter" idx="4"/>
          </p:nvPr>
        </p:nvSpPr>
        <p:spPr>
          <a:xfrm>
            <a:off x="6172200" y="2505075"/>
            <a:ext cx="5183188"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7" name="Marcador de fecha 6">
            <a:extLst>
              <a:ext uri="{FF2B5EF4-FFF2-40B4-BE49-F238E27FC236}">
                <a16:creationId xmlns:a16="http://schemas.microsoft.com/office/drawing/2014/main" id="{F356E417-B54C-4D2D-95D1-B804D0DC00BD}"/>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24-06-2024</a:t>
            </a:fld>
            <a:endParaRPr lang="es-CL"/>
          </a:p>
        </p:txBody>
      </p:sp>
      <p:sp>
        <p:nvSpPr>
          <p:cNvPr id="8" name="Marcador de pie de página 7">
            <a:extLst>
              <a:ext uri="{FF2B5EF4-FFF2-40B4-BE49-F238E27FC236}">
                <a16:creationId xmlns:a16="http://schemas.microsoft.com/office/drawing/2014/main" id="{327A53C4-7D1C-451E-B118-BB60881981DE}"/>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9" name="Marcador de número de diapositiva 8">
            <a:extLst>
              <a:ext uri="{FF2B5EF4-FFF2-40B4-BE49-F238E27FC236}">
                <a16:creationId xmlns:a16="http://schemas.microsoft.com/office/drawing/2014/main" id="{47434E68-53A9-4FC7-8BC6-A3EAFC31159B}"/>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10" name="Imagen 9" descr="Captura de pantalla 2020-06-12 a la(s) 7.02.29 p. m..png">
            <a:extLst>
              <a:ext uri="{FF2B5EF4-FFF2-40B4-BE49-F238E27FC236}">
                <a16:creationId xmlns:a16="http://schemas.microsoft.com/office/drawing/2014/main" id="{4919B460-5C65-4619-A7A9-C8BDA2C803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11" name="Título 1">
            <a:extLst>
              <a:ext uri="{FF2B5EF4-FFF2-40B4-BE49-F238E27FC236}">
                <a16:creationId xmlns:a16="http://schemas.microsoft.com/office/drawing/2014/main" id="{0AF31D28-0DC3-40BC-A9F5-461FD7A2F9AB}"/>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71456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tx1"/>
        </a:solid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40B0BD5A-B09D-4D6B-A0D4-AC5FBA9FB30D}"/>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24-06-2024</a:t>
            </a:fld>
            <a:endParaRPr lang="es-CL"/>
          </a:p>
        </p:txBody>
      </p:sp>
      <p:sp>
        <p:nvSpPr>
          <p:cNvPr id="4" name="Marcador de pie de página 3">
            <a:extLst>
              <a:ext uri="{FF2B5EF4-FFF2-40B4-BE49-F238E27FC236}">
                <a16:creationId xmlns:a16="http://schemas.microsoft.com/office/drawing/2014/main" id="{0413C468-14F8-40A2-9BD3-F3206FAE87D4}"/>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5" name="Marcador de número de diapositiva 4">
            <a:extLst>
              <a:ext uri="{FF2B5EF4-FFF2-40B4-BE49-F238E27FC236}">
                <a16:creationId xmlns:a16="http://schemas.microsoft.com/office/drawing/2014/main" id="{CC46401F-1E63-49F8-8417-93C1FDC452A9}"/>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6" name="Imagen 5" descr="Captura de pantalla 2020-06-12 a la(s) 7.02.29 p. m..png">
            <a:extLst>
              <a:ext uri="{FF2B5EF4-FFF2-40B4-BE49-F238E27FC236}">
                <a16:creationId xmlns:a16="http://schemas.microsoft.com/office/drawing/2014/main" id="{C764E93F-C4F5-4105-A58E-3020AB7B88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7" name="Título 1">
            <a:extLst>
              <a:ext uri="{FF2B5EF4-FFF2-40B4-BE49-F238E27FC236}">
                <a16:creationId xmlns:a16="http://schemas.microsoft.com/office/drawing/2014/main" id="{F20751B3-0C7E-4631-99F1-28E623FDEBF5}"/>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3319842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oscuro">
    <p:bg>
      <p:bgPr>
        <a:solidFill>
          <a:srgbClr val="006B9E"/>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p>
            <a:fld id="{287F129E-E1C1-4D05-A473-986DEC6AB03D}" type="datetimeFigureOut">
              <a:rPr lang="es-CL" smtClean="0"/>
              <a:t>24-06-2024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226228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tx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24-06-2024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spTree>
    <p:extLst>
      <p:ext uri="{BB962C8B-B14F-4D97-AF65-F5344CB8AC3E}">
        <p14:creationId xmlns:p14="http://schemas.microsoft.com/office/powerpoint/2010/main" val="1226132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B9E"/>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873AF9A-EF93-41B1-ACE7-FC216E25F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08E90CD-1A31-4184-A152-668FBE1D9F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8751B69-6BA9-4F41-8A8F-FA8ADF792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L" dirty="0"/>
          </a:p>
        </p:txBody>
      </p:sp>
      <p:sp>
        <p:nvSpPr>
          <p:cNvPr id="5" name="Marcador de pie de página 4">
            <a:extLst>
              <a:ext uri="{FF2B5EF4-FFF2-40B4-BE49-F238E27FC236}">
                <a16:creationId xmlns:a16="http://schemas.microsoft.com/office/drawing/2014/main" id="{13225FAA-008D-4589-802A-2E3FC43F3B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dirty="0"/>
          </a:p>
        </p:txBody>
      </p:sp>
      <p:sp>
        <p:nvSpPr>
          <p:cNvPr id="6" name="Marcador de número de diapositiva 5">
            <a:extLst>
              <a:ext uri="{FF2B5EF4-FFF2-40B4-BE49-F238E27FC236}">
                <a16:creationId xmlns:a16="http://schemas.microsoft.com/office/drawing/2014/main" id="{C3034372-C9CA-48FD-B49E-F5EC8C5E44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85D83-F8BD-467A-97BB-53D4C423F4DB}" type="slidenum">
              <a:rPr lang="es-CL" smtClean="0"/>
              <a:t>‹Nº›</a:t>
            </a:fld>
            <a:endParaRPr lang="es-CL"/>
          </a:p>
        </p:txBody>
      </p:sp>
    </p:spTree>
    <p:extLst>
      <p:ext uri="{BB962C8B-B14F-4D97-AF65-F5344CB8AC3E}">
        <p14:creationId xmlns:p14="http://schemas.microsoft.com/office/powerpoint/2010/main" val="10701158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52" r:id="rId5"/>
    <p:sldLayoutId id="2147483653" r:id="rId6"/>
    <p:sldLayoutId id="2147483654" r:id="rId7"/>
    <p:sldLayoutId id="2147483655" r:id="rId8"/>
    <p:sldLayoutId id="2147483660" r:id="rId9"/>
    <p:sldLayoutId id="2147483656" r:id="rId10"/>
    <p:sldLayoutId id="2147483657" r:id="rId11"/>
    <p:sldLayoutId id="2147483658" r:id="rId12"/>
    <p:sldLayoutId id="2147483659" r:id="rId13"/>
    <p:sldLayoutId id="2147483662" r:id="rId14"/>
    <p:sldLayoutId id="2147483661"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4" Type="http://schemas.openxmlformats.org/officeDocument/2006/relationships/image" Target="../media/image20.tmp"/></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9E970BF0-2A16-0A4A-366A-2FDDB601AD8F}"/>
              </a:ext>
            </a:extLst>
          </p:cNvPr>
          <p:cNvSpPr>
            <a:spLocks noGrp="1"/>
          </p:cNvSpPr>
          <p:nvPr>
            <p:ph type="ctrTitle"/>
          </p:nvPr>
        </p:nvSpPr>
        <p:spPr>
          <a:xfrm>
            <a:off x="5017288" y="726905"/>
            <a:ext cx="6630215" cy="2702095"/>
          </a:xfrm>
        </p:spPr>
        <p:txBody>
          <a:bodyPr>
            <a:normAutofit/>
          </a:bodyPr>
          <a:lstStyle/>
          <a:p>
            <a:r>
              <a:rPr lang="es-CL" sz="8000" dirty="0"/>
              <a:t>Sistemas Operativos.</a:t>
            </a:r>
            <a:endParaRPr lang="es-CL" dirty="0"/>
          </a:p>
        </p:txBody>
      </p:sp>
      <p:sp>
        <p:nvSpPr>
          <p:cNvPr id="9" name="Subtítulo 2">
            <a:extLst>
              <a:ext uri="{FF2B5EF4-FFF2-40B4-BE49-F238E27FC236}">
                <a16:creationId xmlns:a16="http://schemas.microsoft.com/office/drawing/2014/main" id="{9D0ACA91-D1E0-10C2-9D4C-BF2A35C605C7}"/>
              </a:ext>
            </a:extLst>
          </p:cNvPr>
          <p:cNvSpPr>
            <a:spLocks noGrp="1"/>
          </p:cNvSpPr>
          <p:nvPr>
            <p:ph type="subTitle" idx="1"/>
          </p:nvPr>
        </p:nvSpPr>
        <p:spPr>
          <a:xfrm>
            <a:off x="5017288" y="3835152"/>
            <a:ext cx="6630214" cy="1422647"/>
          </a:xfrm>
        </p:spPr>
        <p:txBody>
          <a:bodyPr/>
          <a:lstStyle/>
          <a:p>
            <a:r>
              <a:rPr lang="es-ES" dirty="0"/>
              <a:t>UNIDAD 2: Estructura de Sistemas Operativos</a:t>
            </a:r>
            <a:endParaRPr lang="es-CL" dirty="0"/>
          </a:p>
        </p:txBody>
      </p:sp>
    </p:spTree>
    <p:extLst>
      <p:ext uri="{BB962C8B-B14F-4D97-AF65-F5344CB8AC3E}">
        <p14:creationId xmlns:p14="http://schemas.microsoft.com/office/powerpoint/2010/main" val="3915582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lstStyle/>
          <a:p>
            <a:r>
              <a:rPr lang="es-ES" dirty="0">
                <a:solidFill>
                  <a:schemeClr val="accent1"/>
                </a:solidFill>
              </a:rPr>
              <a:t>Para extraer campos con -f (</a:t>
            </a:r>
            <a:r>
              <a:rPr lang="es-ES" dirty="0" err="1">
                <a:solidFill>
                  <a:schemeClr val="accent1"/>
                </a:solidFill>
              </a:rPr>
              <a:t>field</a:t>
            </a:r>
            <a:r>
              <a:rPr lang="es-ES" dirty="0">
                <a:solidFill>
                  <a:schemeClr val="accent1"/>
                </a:solidFill>
              </a:rPr>
              <a:t>) debemos indicar un delimitador con -d. </a:t>
            </a:r>
          </a:p>
          <a:p>
            <a:pPr lvl="1"/>
            <a:r>
              <a:rPr lang="es-ES" dirty="0">
                <a:solidFill>
                  <a:schemeClr val="accent1"/>
                </a:solidFill>
              </a:rPr>
              <a:t>Un delimitador puede ser el espacio en blanco (-d “ “), dos puntos (-d “:”), punto y coma (-d “;”)</a:t>
            </a:r>
          </a:p>
          <a:p>
            <a:pPr lvl="1"/>
            <a:r>
              <a:rPr lang="es-ES" dirty="0">
                <a:solidFill>
                  <a:schemeClr val="accent1"/>
                </a:solidFill>
              </a:rPr>
              <a:t>Con -f indicamos el número del campo a extraer. O de los campos, ya que podemos indicar más de un campo, incluso rangos.</a:t>
            </a:r>
            <a:endParaRPr lang="es-CL" dirty="0">
              <a:solidFill>
                <a:schemeClr val="accent1"/>
              </a:solidFill>
            </a:endParaRPr>
          </a:p>
        </p:txBody>
      </p:sp>
      <p:pic>
        <p:nvPicPr>
          <p:cNvPr id="5" name="Imagen 4">
            <a:extLst>
              <a:ext uri="{FF2B5EF4-FFF2-40B4-BE49-F238E27FC236}">
                <a16:creationId xmlns:a16="http://schemas.microsoft.com/office/drawing/2014/main" id="{60599F16-7A44-C866-2980-6F71AA579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760" y="3645694"/>
            <a:ext cx="7941264" cy="771274"/>
          </a:xfrm>
          <a:prstGeom prst="rect">
            <a:avLst/>
          </a:prstGeom>
        </p:spPr>
      </p:pic>
    </p:spTree>
    <p:extLst>
      <p:ext uri="{BB962C8B-B14F-4D97-AF65-F5344CB8AC3E}">
        <p14:creationId xmlns:p14="http://schemas.microsoft.com/office/powerpoint/2010/main" val="394631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a:xfrm>
            <a:off x="838200" y="1140304"/>
            <a:ext cx="10515600" cy="5062538"/>
          </a:xfrm>
        </p:spPr>
        <p:txBody>
          <a:bodyPr/>
          <a:lstStyle/>
          <a:p>
            <a:r>
              <a:rPr lang="es-ES" dirty="0">
                <a:solidFill>
                  <a:schemeClr val="accent1"/>
                </a:solidFill>
              </a:rPr>
              <a:t>Si lo que queremos es la primera y la tercera palabra de cada verso, indicaremos los campos que queremos extraer separados con comas después del modificador -f:</a:t>
            </a:r>
          </a:p>
          <a:p>
            <a:endParaRPr lang="es-ES" dirty="0">
              <a:solidFill>
                <a:schemeClr val="accent1"/>
              </a:solidFill>
            </a:endParaRPr>
          </a:p>
          <a:p>
            <a:endParaRPr lang="es-ES" dirty="0">
              <a:solidFill>
                <a:schemeClr val="accent1"/>
              </a:solidFill>
            </a:endParaRPr>
          </a:p>
          <a:p>
            <a:r>
              <a:rPr lang="es-ES" dirty="0">
                <a:solidFill>
                  <a:schemeClr val="accent1"/>
                </a:solidFill>
              </a:rPr>
              <a:t>Y si queremos un rango, por ejemplo, las tres primeras palabras, en lugar de coma, escribiremos un </a:t>
            </a:r>
            <a:r>
              <a:rPr lang="es-ES" dirty="0" err="1">
                <a:solidFill>
                  <a:schemeClr val="accent1"/>
                </a:solidFill>
              </a:rPr>
              <a:t>guión</a:t>
            </a:r>
            <a:r>
              <a:rPr lang="es-ES" dirty="0">
                <a:solidFill>
                  <a:schemeClr val="accent1"/>
                </a:solidFill>
              </a:rPr>
              <a:t>:</a:t>
            </a:r>
            <a:endParaRPr lang="es-CL" dirty="0">
              <a:solidFill>
                <a:schemeClr val="accent1"/>
              </a:solidFill>
            </a:endParaRPr>
          </a:p>
        </p:txBody>
      </p:sp>
      <p:pic>
        <p:nvPicPr>
          <p:cNvPr id="5" name="Imagen 4">
            <a:extLst>
              <a:ext uri="{FF2B5EF4-FFF2-40B4-BE49-F238E27FC236}">
                <a16:creationId xmlns:a16="http://schemas.microsoft.com/office/drawing/2014/main" id="{CF1916E6-1F6D-F149-4A3E-177C508F6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302" y="2656935"/>
            <a:ext cx="6017396" cy="595782"/>
          </a:xfrm>
          <a:prstGeom prst="rect">
            <a:avLst/>
          </a:prstGeom>
        </p:spPr>
      </p:pic>
      <p:pic>
        <p:nvPicPr>
          <p:cNvPr id="7" name="Imagen 6">
            <a:extLst>
              <a:ext uri="{FF2B5EF4-FFF2-40B4-BE49-F238E27FC236}">
                <a16:creationId xmlns:a16="http://schemas.microsoft.com/office/drawing/2014/main" id="{D7104968-82A8-03A8-BA6D-4EEA4CA00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302" y="4773660"/>
            <a:ext cx="6039977" cy="595781"/>
          </a:xfrm>
          <a:prstGeom prst="rect">
            <a:avLst/>
          </a:prstGeom>
        </p:spPr>
      </p:pic>
    </p:spTree>
    <p:extLst>
      <p:ext uri="{BB962C8B-B14F-4D97-AF65-F5344CB8AC3E}">
        <p14:creationId xmlns:p14="http://schemas.microsoft.com/office/powerpoint/2010/main" val="3426848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lstStyle/>
          <a:p>
            <a:r>
              <a:rPr lang="es-ES" dirty="0">
                <a:solidFill>
                  <a:schemeClr val="accent1"/>
                </a:solidFill>
              </a:rPr>
              <a:t>Incluso podemos unir rangos y campos sueltos. Veamos como extraer los campos del 1 al 3 y luego, el campo 6:</a:t>
            </a:r>
          </a:p>
          <a:p>
            <a:endParaRPr lang="es-ES" dirty="0">
              <a:solidFill>
                <a:schemeClr val="accent1"/>
              </a:solidFill>
            </a:endParaRPr>
          </a:p>
          <a:p>
            <a:endParaRPr lang="es-ES" dirty="0">
              <a:solidFill>
                <a:schemeClr val="accent1"/>
              </a:solidFill>
            </a:endParaRPr>
          </a:p>
          <a:p>
            <a:r>
              <a:rPr lang="es-ES" dirty="0">
                <a:solidFill>
                  <a:schemeClr val="accent1"/>
                </a:solidFill>
              </a:rPr>
              <a:t>Por defecto, nos va a devolver los campos separados por espacios en blanco, pero podemos modificar esto y que nos devuelva el resultado con otro separador. Lo haremos con –output-</a:t>
            </a:r>
            <a:r>
              <a:rPr lang="es-ES" dirty="0" err="1">
                <a:solidFill>
                  <a:schemeClr val="accent1"/>
                </a:solidFill>
              </a:rPr>
              <a:t>delimiter</a:t>
            </a:r>
            <a:r>
              <a:rPr lang="es-ES" dirty="0">
                <a:solidFill>
                  <a:schemeClr val="accent1"/>
                </a:solidFill>
              </a:rPr>
              <a:t> y el separador que queramos.</a:t>
            </a:r>
          </a:p>
          <a:p>
            <a:pPr lvl="1"/>
            <a:r>
              <a:rPr lang="es-ES" dirty="0">
                <a:solidFill>
                  <a:schemeClr val="accent1"/>
                </a:solidFill>
              </a:rPr>
              <a:t>Si queremos que nos devuelva las tres primeras palabras de cada línea separadas por guiones, escribiremos:</a:t>
            </a:r>
          </a:p>
        </p:txBody>
      </p:sp>
      <p:pic>
        <p:nvPicPr>
          <p:cNvPr id="5" name="Imagen 4">
            <a:extLst>
              <a:ext uri="{FF2B5EF4-FFF2-40B4-BE49-F238E27FC236}">
                <a16:creationId xmlns:a16="http://schemas.microsoft.com/office/drawing/2014/main" id="{698DC3A6-8FB6-D003-E2F3-6228BC39E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422" y="2303253"/>
            <a:ext cx="5527155" cy="490465"/>
          </a:xfrm>
          <a:prstGeom prst="rect">
            <a:avLst/>
          </a:prstGeom>
        </p:spPr>
      </p:pic>
      <p:pic>
        <p:nvPicPr>
          <p:cNvPr id="7" name="Imagen 6">
            <a:extLst>
              <a:ext uri="{FF2B5EF4-FFF2-40B4-BE49-F238E27FC236}">
                <a16:creationId xmlns:a16="http://schemas.microsoft.com/office/drawing/2014/main" id="{A2844A69-B805-6655-58B0-1335A0283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812" y="5641749"/>
            <a:ext cx="7978212" cy="490464"/>
          </a:xfrm>
          <a:prstGeom prst="rect">
            <a:avLst/>
          </a:prstGeom>
        </p:spPr>
      </p:pic>
    </p:spTree>
    <p:extLst>
      <p:ext uri="{BB962C8B-B14F-4D97-AF65-F5344CB8AC3E}">
        <p14:creationId xmlns:p14="http://schemas.microsoft.com/office/powerpoint/2010/main" val="26583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lstStyle/>
          <a:p>
            <a:r>
              <a:rPr lang="es-ES" sz="2400" dirty="0">
                <a:solidFill>
                  <a:schemeClr val="accent1"/>
                </a:solidFill>
              </a:rPr>
              <a:t>Además de campos, podemos también extraer caracteres con -c. </a:t>
            </a:r>
          </a:p>
          <a:p>
            <a:pPr lvl="1"/>
            <a:r>
              <a:rPr lang="es-ES" dirty="0">
                <a:solidFill>
                  <a:schemeClr val="accent1"/>
                </a:solidFill>
              </a:rPr>
              <a:t>El formato es muy parecido a -f, pero no hay que indicar el delimitador. Supongamos que queremos el primer carácter de cada línea:</a:t>
            </a:r>
          </a:p>
          <a:p>
            <a:pPr lvl="1"/>
            <a:endParaRPr lang="es-ES" dirty="0">
              <a:solidFill>
                <a:schemeClr val="accent1"/>
              </a:solidFill>
            </a:endParaRPr>
          </a:p>
          <a:p>
            <a:pPr lvl="1"/>
            <a:endParaRPr lang="es-ES" dirty="0">
              <a:solidFill>
                <a:schemeClr val="accent1"/>
              </a:solidFill>
            </a:endParaRPr>
          </a:p>
          <a:p>
            <a:pPr lvl="1"/>
            <a:r>
              <a:rPr lang="es-ES" dirty="0">
                <a:solidFill>
                  <a:schemeClr val="accent1"/>
                </a:solidFill>
              </a:rPr>
              <a:t>El carácter 1 y 3:</a:t>
            </a:r>
          </a:p>
          <a:p>
            <a:pPr lvl="1"/>
            <a:endParaRPr lang="es-ES" dirty="0">
              <a:solidFill>
                <a:schemeClr val="accent1"/>
              </a:solidFill>
            </a:endParaRPr>
          </a:p>
          <a:p>
            <a:pPr lvl="1"/>
            <a:endParaRPr lang="es-ES" dirty="0">
              <a:solidFill>
                <a:schemeClr val="accent1"/>
              </a:solidFill>
            </a:endParaRPr>
          </a:p>
          <a:p>
            <a:pPr lvl="1"/>
            <a:endParaRPr lang="es-ES" dirty="0">
              <a:solidFill>
                <a:schemeClr val="accent1"/>
              </a:solidFill>
            </a:endParaRPr>
          </a:p>
          <a:p>
            <a:pPr lvl="1"/>
            <a:r>
              <a:rPr lang="es-ES" dirty="0">
                <a:solidFill>
                  <a:schemeClr val="accent1"/>
                </a:solidFill>
              </a:rPr>
              <a:t>Los tres primeros caracteres de cada línea:</a:t>
            </a:r>
            <a:endParaRPr lang="es-CL" dirty="0">
              <a:solidFill>
                <a:schemeClr val="accent1"/>
              </a:solidFill>
            </a:endParaRPr>
          </a:p>
        </p:txBody>
      </p:sp>
      <p:pic>
        <p:nvPicPr>
          <p:cNvPr id="5" name="Imagen 4">
            <a:extLst>
              <a:ext uri="{FF2B5EF4-FFF2-40B4-BE49-F238E27FC236}">
                <a16:creationId xmlns:a16="http://schemas.microsoft.com/office/drawing/2014/main" id="{58436329-60D8-E11D-846B-03AA3E69D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232" y="2363637"/>
            <a:ext cx="4342624" cy="593719"/>
          </a:xfrm>
          <a:prstGeom prst="rect">
            <a:avLst/>
          </a:prstGeom>
        </p:spPr>
      </p:pic>
      <p:pic>
        <p:nvPicPr>
          <p:cNvPr id="7" name="Imagen 6">
            <a:extLst>
              <a:ext uri="{FF2B5EF4-FFF2-40B4-BE49-F238E27FC236}">
                <a16:creationId xmlns:a16="http://schemas.microsoft.com/office/drawing/2014/main" id="{FB39AD8E-9E0A-A374-4E1F-DCCC5EF1C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232" y="3769184"/>
            <a:ext cx="4196600" cy="526770"/>
          </a:xfrm>
          <a:prstGeom prst="rect">
            <a:avLst/>
          </a:prstGeom>
        </p:spPr>
      </p:pic>
      <p:pic>
        <p:nvPicPr>
          <p:cNvPr id="9" name="Imagen 8">
            <a:extLst>
              <a:ext uri="{FF2B5EF4-FFF2-40B4-BE49-F238E27FC236}">
                <a16:creationId xmlns:a16="http://schemas.microsoft.com/office/drawing/2014/main" id="{5EF867FD-BBA8-FAEB-2926-8D05E35FDD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040" y="5296323"/>
            <a:ext cx="4467008" cy="657409"/>
          </a:xfrm>
          <a:prstGeom prst="rect">
            <a:avLst/>
          </a:prstGeom>
        </p:spPr>
      </p:pic>
    </p:spTree>
    <p:extLst>
      <p:ext uri="{BB962C8B-B14F-4D97-AF65-F5344CB8AC3E}">
        <p14:creationId xmlns:p14="http://schemas.microsoft.com/office/powerpoint/2010/main" val="993221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a:xfrm>
            <a:off x="838200" y="1114425"/>
            <a:ext cx="8117264" cy="5062538"/>
          </a:xfrm>
        </p:spPr>
        <p:txBody>
          <a:bodyPr>
            <a:normAutofit fontScale="92500" lnSpcReduction="20000"/>
          </a:bodyPr>
          <a:lstStyle/>
          <a:p>
            <a:pPr marL="0" indent="0">
              <a:buNone/>
            </a:pPr>
            <a:r>
              <a:rPr lang="es-CL" dirty="0">
                <a:solidFill>
                  <a:schemeClr val="accent1"/>
                </a:solidFill>
              </a:rPr>
              <a:t>Procesos</a:t>
            </a:r>
          </a:p>
          <a:p>
            <a:pPr marL="0" indent="0">
              <a:buNone/>
            </a:pPr>
            <a:r>
              <a:rPr lang="es-CL" sz="2400" dirty="0">
                <a:solidFill>
                  <a:schemeClr val="accent1"/>
                </a:solidFill>
              </a:rPr>
              <a:t>Un proceso </a:t>
            </a:r>
            <a:r>
              <a:rPr lang="es-ES" sz="2400" dirty="0">
                <a:solidFill>
                  <a:schemeClr val="accent1"/>
                </a:solidFill>
              </a:rPr>
              <a:t>es una instancia de un programa en ejecución, a los procesos frecuentemente se les refiere como tareas. El contexto de un programa que está en ejecución es lo que se llama un proceso.</a:t>
            </a:r>
          </a:p>
          <a:p>
            <a:pPr marL="0" indent="0">
              <a:buNone/>
            </a:pPr>
            <a:endParaRPr lang="es-ES" sz="2400" dirty="0">
              <a:solidFill>
                <a:schemeClr val="accent1"/>
              </a:solidFill>
            </a:endParaRPr>
          </a:p>
          <a:p>
            <a:pPr marL="0" indent="0">
              <a:buNone/>
            </a:pPr>
            <a:r>
              <a:rPr lang="es-ES" sz="2400" dirty="0">
                <a:solidFill>
                  <a:schemeClr val="accent1"/>
                </a:solidFill>
              </a:rPr>
              <a:t>Cuando Linux se ejecuta, el </a:t>
            </a:r>
            <a:r>
              <a:rPr lang="es-ES" sz="2400" dirty="0" err="1">
                <a:solidFill>
                  <a:schemeClr val="accent1"/>
                </a:solidFill>
              </a:rPr>
              <a:t>kernel</a:t>
            </a:r>
            <a:r>
              <a:rPr lang="es-ES" sz="2400" dirty="0">
                <a:solidFill>
                  <a:schemeClr val="accent1"/>
                </a:solidFill>
              </a:rPr>
              <a:t> de Linux tiene la primera prioridad de ejecución, conocida como PID 1 (</a:t>
            </a:r>
            <a:r>
              <a:rPr lang="es-ES" sz="2400" dirty="0" err="1">
                <a:solidFill>
                  <a:schemeClr val="accent1"/>
                </a:solidFill>
              </a:rPr>
              <a:t>Process</a:t>
            </a:r>
            <a:r>
              <a:rPr lang="es-ES" sz="2400" dirty="0">
                <a:solidFill>
                  <a:schemeClr val="accent1"/>
                </a:solidFill>
              </a:rPr>
              <a:t> ID). En versiones anteriores de Linux, este proceso era conocido como </a:t>
            </a:r>
            <a:r>
              <a:rPr lang="es-ES" sz="2400" dirty="0" err="1">
                <a:solidFill>
                  <a:schemeClr val="accent1"/>
                </a:solidFill>
              </a:rPr>
              <a:t>init</a:t>
            </a:r>
            <a:r>
              <a:rPr lang="es-ES" sz="2400" dirty="0">
                <a:solidFill>
                  <a:schemeClr val="accent1"/>
                </a:solidFill>
              </a:rPr>
              <a:t> que está basado en la forma en la que sistemas antiguos de Unix arrancaban el sistema.</a:t>
            </a:r>
          </a:p>
          <a:p>
            <a:pPr marL="0" indent="0">
              <a:buNone/>
            </a:pPr>
            <a:endParaRPr lang="es-ES" sz="2400" dirty="0">
              <a:solidFill>
                <a:schemeClr val="accent1"/>
              </a:solidFill>
            </a:endParaRPr>
          </a:p>
          <a:p>
            <a:pPr marL="0" indent="0">
              <a:buNone/>
            </a:pPr>
            <a:r>
              <a:rPr lang="es-ES" sz="2400" dirty="0">
                <a:solidFill>
                  <a:schemeClr val="accent1"/>
                </a:solidFill>
              </a:rPr>
              <a:t>Las versiones modernas de Linux utilizan </a:t>
            </a:r>
            <a:r>
              <a:rPr lang="es-ES" sz="2400" dirty="0" err="1">
                <a:solidFill>
                  <a:schemeClr val="accent1"/>
                </a:solidFill>
              </a:rPr>
              <a:t>systemd</a:t>
            </a:r>
            <a:r>
              <a:rPr lang="es-ES" sz="2400" dirty="0">
                <a:solidFill>
                  <a:schemeClr val="accent1"/>
                </a:solidFill>
              </a:rPr>
              <a:t> que intenta coordinar la manera en que los procesos son manejados. Como comentamos PID1 es el proceso padre, todos los demás procesos ejecutados a partir de este son procesos hijos.</a:t>
            </a:r>
            <a:endParaRPr lang="es-CL" sz="2400" dirty="0">
              <a:solidFill>
                <a:schemeClr val="accent1"/>
              </a:solidFill>
            </a:endParaRPr>
          </a:p>
        </p:txBody>
      </p:sp>
      <p:pic>
        <p:nvPicPr>
          <p:cNvPr id="1026" name="Picture 2" descr="Procesos en Linux, estados y prioridades - Junco TIC">
            <a:extLst>
              <a:ext uri="{FF2B5EF4-FFF2-40B4-BE49-F238E27FC236}">
                <a16:creationId xmlns:a16="http://schemas.microsoft.com/office/drawing/2014/main" id="{67C24EE6-8CDE-49AD-3AD4-204AD32F4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5464" y="1329180"/>
            <a:ext cx="3141489" cy="184765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49ED81E-0E3B-C22B-03FC-75FDA1E95CC2}"/>
              </a:ext>
            </a:extLst>
          </p:cNvPr>
          <p:cNvPicPr>
            <a:picLocks noChangeAspect="1"/>
          </p:cNvPicPr>
          <p:nvPr/>
        </p:nvPicPr>
        <p:blipFill>
          <a:blip r:embed="rId3"/>
          <a:stretch>
            <a:fillRect/>
          </a:stretch>
        </p:blipFill>
        <p:spPr>
          <a:xfrm>
            <a:off x="8955463" y="3681167"/>
            <a:ext cx="3147891" cy="2009971"/>
          </a:xfrm>
          <a:prstGeom prst="rect">
            <a:avLst/>
          </a:prstGeom>
        </p:spPr>
      </p:pic>
    </p:spTree>
    <p:extLst>
      <p:ext uri="{BB962C8B-B14F-4D97-AF65-F5344CB8AC3E}">
        <p14:creationId xmlns:p14="http://schemas.microsoft.com/office/powerpoint/2010/main" val="3437235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normAutofit/>
          </a:bodyPr>
          <a:lstStyle/>
          <a:p>
            <a:pPr marL="0" indent="0">
              <a:buNone/>
            </a:pPr>
            <a:r>
              <a:rPr lang="es-ES" sz="2400" dirty="0">
                <a:solidFill>
                  <a:schemeClr val="accent1"/>
                </a:solidFill>
              </a:rPr>
              <a:t>Programas y procesos son entidades distintas. En un sistema operativo multitarea, múltiples instancias de un programa pueden ejecutarse simultáneamente. Cada instancia es un proceso separado. Por ejemplo, si cinco usuarios desde equipos diferentes ejecutan el mismo programa al mismo tiempo, habría cinco instancias del mismo programa, es decir, cinco procesos distintos.</a:t>
            </a:r>
          </a:p>
          <a:p>
            <a:pPr marL="0" indent="0">
              <a:buNone/>
            </a:pPr>
            <a:endParaRPr lang="es-ES" sz="2400" dirty="0">
              <a:solidFill>
                <a:schemeClr val="accent1"/>
              </a:solidFill>
            </a:endParaRPr>
          </a:p>
          <a:p>
            <a:pPr marL="0" indent="0">
              <a:buNone/>
            </a:pPr>
            <a:r>
              <a:rPr lang="es-ES" sz="2400" dirty="0">
                <a:solidFill>
                  <a:schemeClr val="accent1"/>
                </a:solidFill>
              </a:rPr>
              <a:t>Cada proceso que se inicia es referenciado con un número de identificación único conocido como </a:t>
            </a:r>
            <a:r>
              <a:rPr lang="es-ES" sz="2400" dirty="0" err="1">
                <a:solidFill>
                  <a:schemeClr val="accent1"/>
                </a:solidFill>
              </a:rPr>
              <a:t>Process</a:t>
            </a:r>
            <a:r>
              <a:rPr lang="es-ES" sz="2400" dirty="0">
                <a:solidFill>
                  <a:schemeClr val="accent1"/>
                </a:solidFill>
              </a:rPr>
              <a:t> ID PID, que es siempre un entero positivo. Prácticamente todo lo que se está ejecutando en el sistema en cualquier momento es un proceso, incluyendo el </a:t>
            </a:r>
            <a:r>
              <a:rPr lang="es-ES" sz="2400" dirty="0" err="1">
                <a:solidFill>
                  <a:schemeClr val="accent1"/>
                </a:solidFill>
              </a:rPr>
              <a:t>shell</a:t>
            </a:r>
            <a:r>
              <a:rPr lang="es-ES" sz="2400" dirty="0">
                <a:solidFill>
                  <a:schemeClr val="accent1"/>
                </a:solidFill>
              </a:rPr>
              <a:t>, el ambiente gráfico que puede tener múltiples procesos, etc. La excepción a lo anterior es el </a:t>
            </a:r>
            <a:r>
              <a:rPr lang="es-ES" sz="2400" dirty="0" err="1">
                <a:solidFill>
                  <a:schemeClr val="accent1"/>
                </a:solidFill>
              </a:rPr>
              <a:t>kernel</a:t>
            </a:r>
            <a:r>
              <a:rPr lang="es-ES" sz="2400" dirty="0">
                <a:solidFill>
                  <a:schemeClr val="accent1"/>
                </a:solidFill>
              </a:rPr>
              <a:t> en si, el cual es un conjunto de rutinas que residen en memoria y a los cuales los procesos a través de llamadas al sistema pueden tener acceso.</a:t>
            </a:r>
            <a:endParaRPr lang="es-CL" sz="2400" dirty="0">
              <a:solidFill>
                <a:schemeClr val="accent1"/>
              </a:solidFill>
            </a:endParaRPr>
          </a:p>
        </p:txBody>
      </p:sp>
    </p:spTree>
    <p:extLst>
      <p:ext uri="{BB962C8B-B14F-4D97-AF65-F5344CB8AC3E}">
        <p14:creationId xmlns:p14="http://schemas.microsoft.com/office/powerpoint/2010/main" val="45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normAutofit fontScale="92500" lnSpcReduction="20000"/>
          </a:bodyPr>
          <a:lstStyle/>
          <a:p>
            <a:pPr marL="0" indent="0">
              <a:buNone/>
            </a:pPr>
            <a:r>
              <a:rPr lang="es-ES" sz="2400" dirty="0">
                <a:solidFill>
                  <a:schemeClr val="accent1"/>
                </a:solidFill>
              </a:rPr>
              <a:t>Dependiendo de la forma en que corren estos programas en LINUX se los puede clasificar en tres grandes categorías:</a:t>
            </a:r>
          </a:p>
          <a:p>
            <a:r>
              <a:rPr lang="es-ES" sz="2400" dirty="0">
                <a:solidFill>
                  <a:schemeClr val="accent1"/>
                </a:solidFill>
              </a:rPr>
              <a:t>Procesos Normales: generalmente son lanzados en una terminal (</a:t>
            </a:r>
            <a:r>
              <a:rPr lang="es-ES" sz="2400" dirty="0" err="1">
                <a:solidFill>
                  <a:schemeClr val="accent1"/>
                </a:solidFill>
              </a:rPr>
              <a:t>tty</a:t>
            </a:r>
            <a:r>
              <a:rPr lang="es-ES" sz="2400" dirty="0">
                <a:solidFill>
                  <a:schemeClr val="accent1"/>
                </a:solidFill>
              </a:rPr>
              <a:t>) y corren a nombre de un usuario, es decir, son los programas que utiliza el usuario generalmente y se encuentran conectados a una terminal.</a:t>
            </a:r>
          </a:p>
          <a:p>
            <a:endParaRPr lang="es-ES" sz="2400" dirty="0">
              <a:solidFill>
                <a:schemeClr val="accent1"/>
              </a:solidFill>
            </a:endParaRPr>
          </a:p>
          <a:p>
            <a:r>
              <a:rPr lang="es-ES" sz="2400" dirty="0">
                <a:solidFill>
                  <a:schemeClr val="accent1"/>
                </a:solidFill>
              </a:rPr>
              <a:t>Procesos Daemon: corren a nombre de un usuario y no tienen salida directa por una terminal, es decir corren en 2º plano. Generalmente los conocemos como servicios. La gran mayoría de ellos en vez de usar la terminal para escuchar un requerimiento lo hacen a través de un puerto.</a:t>
            </a:r>
          </a:p>
          <a:p>
            <a:endParaRPr lang="es-ES" sz="2400" dirty="0">
              <a:solidFill>
                <a:schemeClr val="accent1"/>
              </a:solidFill>
            </a:endParaRPr>
          </a:p>
          <a:p>
            <a:r>
              <a:rPr lang="es-ES" sz="2400" dirty="0">
                <a:solidFill>
                  <a:schemeClr val="accent1"/>
                </a:solidFill>
              </a:rPr>
              <a:t>Procesos </a:t>
            </a:r>
            <a:r>
              <a:rPr lang="es-ES" sz="2400" dirty="0" err="1">
                <a:solidFill>
                  <a:schemeClr val="accent1"/>
                </a:solidFill>
              </a:rPr>
              <a:t>Zombie</a:t>
            </a:r>
            <a:r>
              <a:rPr lang="es-ES" sz="2400" dirty="0">
                <a:solidFill>
                  <a:schemeClr val="accent1"/>
                </a:solidFill>
              </a:rPr>
              <a:t>: es un proceso que ha completado su ejecución, pero aún tiene una entrada en la tabla de procesos. Esto se debe a que dicho proceso (proceso hijo) no recibió una señal por parte del proceso de nivel superior (proceso padre) que lo creó informándole que su vida útil ha terminado. Se pueden deber a errores de programación, a situaciones no contempladas por el programador y generalmente provocan lentitud y/o inestabilidad en el Sistema.</a:t>
            </a:r>
            <a:endParaRPr lang="es-CL" sz="2400" dirty="0">
              <a:solidFill>
                <a:schemeClr val="accent1"/>
              </a:solidFill>
            </a:endParaRPr>
          </a:p>
        </p:txBody>
      </p:sp>
    </p:spTree>
    <p:extLst>
      <p:ext uri="{BB962C8B-B14F-4D97-AF65-F5344CB8AC3E}">
        <p14:creationId xmlns:p14="http://schemas.microsoft.com/office/powerpoint/2010/main" val="2158035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normAutofit/>
          </a:bodyPr>
          <a:lstStyle/>
          <a:p>
            <a:pPr marL="0" indent="0">
              <a:buNone/>
            </a:pPr>
            <a:r>
              <a:rPr lang="es-ES" sz="2400" dirty="0">
                <a:solidFill>
                  <a:schemeClr val="accent1"/>
                </a:solidFill>
              </a:rPr>
              <a:t>Los principales estados en los que pueden encontrarse los procesos en Linux/Unix son los siguientes:</a:t>
            </a:r>
          </a:p>
          <a:p>
            <a:pPr marL="0" indent="0">
              <a:buNone/>
            </a:pPr>
            <a:endParaRPr lang="es-ES" sz="2400" dirty="0">
              <a:solidFill>
                <a:schemeClr val="accent1"/>
              </a:solidFill>
            </a:endParaRPr>
          </a:p>
          <a:p>
            <a:pPr marL="0" indent="0">
              <a:buNone/>
            </a:pPr>
            <a:r>
              <a:rPr lang="es-ES" sz="2400" dirty="0">
                <a:solidFill>
                  <a:schemeClr val="accent1"/>
                </a:solidFill>
              </a:rPr>
              <a:t>running (R) : Procesos que están en ejecución.</a:t>
            </a:r>
          </a:p>
          <a:p>
            <a:pPr marL="0" indent="0">
              <a:buNone/>
            </a:pPr>
            <a:r>
              <a:rPr lang="es-ES" sz="2400" dirty="0">
                <a:solidFill>
                  <a:schemeClr val="accent1"/>
                </a:solidFill>
              </a:rPr>
              <a:t>sleeping (S) : Procesos que están esperando su turno para ejecutarse.</a:t>
            </a:r>
          </a:p>
          <a:p>
            <a:pPr marL="0" indent="0">
              <a:buNone/>
            </a:pPr>
            <a:r>
              <a:rPr lang="es-ES" sz="2400" dirty="0" err="1">
                <a:solidFill>
                  <a:schemeClr val="accent1"/>
                </a:solidFill>
              </a:rPr>
              <a:t>stopped</a:t>
            </a:r>
            <a:r>
              <a:rPr lang="es-ES" sz="2400" dirty="0">
                <a:solidFill>
                  <a:schemeClr val="accent1"/>
                </a:solidFill>
              </a:rPr>
              <a:t> (D) : Procesos que esperan a que se finalice alguna operación de Entrada/Salida.</a:t>
            </a:r>
          </a:p>
          <a:p>
            <a:pPr marL="0" indent="0">
              <a:buNone/>
            </a:pPr>
            <a:r>
              <a:rPr lang="es-ES" sz="2400" dirty="0" err="1">
                <a:solidFill>
                  <a:schemeClr val="accent1"/>
                </a:solidFill>
              </a:rPr>
              <a:t>zombie</a:t>
            </a:r>
            <a:r>
              <a:rPr lang="es-ES" sz="2400" dirty="0">
                <a:solidFill>
                  <a:schemeClr val="accent1"/>
                </a:solidFill>
              </a:rPr>
              <a:t> (Z) : Procesos que han terminado pero que siguen apareciendo en la tabla de procesos.</a:t>
            </a:r>
            <a:endParaRPr lang="es-CL" sz="2400" dirty="0">
              <a:solidFill>
                <a:schemeClr val="accent1"/>
              </a:solidFill>
            </a:endParaRPr>
          </a:p>
        </p:txBody>
      </p:sp>
    </p:spTree>
    <p:extLst>
      <p:ext uri="{BB962C8B-B14F-4D97-AF65-F5344CB8AC3E}">
        <p14:creationId xmlns:p14="http://schemas.microsoft.com/office/powerpoint/2010/main" val="1124434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normAutofit/>
          </a:bodyPr>
          <a:lstStyle/>
          <a:p>
            <a:pPr marL="0" indent="0">
              <a:buNone/>
            </a:pPr>
            <a:r>
              <a:rPr lang="es-ES" sz="2400" dirty="0">
                <a:solidFill>
                  <a:schemeClr val="accent1"/>
                </a:solidFill>
              </a:rPr>
              <a:t>Para ver el estado de los procesos en el sistema operativo tenemos varios comandos.</a:t>
            </a:r>
          </a:p>
          <a:p>
            <a:pPr marL="0" indent="0">
              <a:buNone/>
            </a:pPr>
            <a:r>
              <a:rPr lang="es-ES" sz="2400" dirty="0">
                <a:solidFill>
                  <a:schemeClr val="accent1"/>
                </a:solidFill>
              </a:rPr>
              <a:t>Tecleando el comando  top  desde una terminal se nos mostrarán todos estos procesos; este comando monitoriza dinámicamente los procesos del sistema mostrando su estado, uso de CPU, cantidad de memoria, tiempo desde su inicio, nombre, etc.</a:t>
            </a:r>
            <a:endParaRPr lang="es-CL" sz="2400" dirty="0">
              <a:solidFill>
                <a:schemeClr val="accent1"/>
              </a:solidFill>
            </a:endParaRPr>
          </a:p>
        </p:txBody>
      </p:sp>
      <p:pic>
        <p:nvPicPr>
          <p:cNvPr id="2050" name="Picture 2" descr="Entendiendo el comando Top – Tux Files">
            <a:extLst>
              <a:ext uri="{FF2B5EF4-FFF2-40B4-BE49-F238E27FC236}">
                <a16:creationId xmlns:a16="http://schemas.microsoft.com/office/drawing/2014/main" id="{FD5E947C-AB6F-9343-27F7-52E60AD48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5079" y="3309975"/>
            <a:ext cx="5681842" cy="338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749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normAutofit/>
          </a:bodyPr>
          <a:lstStyle/>
          <a:p>
            <a:pPr marL="0" indent="0">
              <a:buNone/>
            </a:pPr>
            <a:r>
              <a:rPr lang="es-ES" sz="2400" dirty="0">
                <a:solidFill>
                  <a:schemeClr val="accent1"/>
                </a:solidFill>
              </a:rPr>
              <a:t>¿Cómo ver la lista de procesos en Linux?</a:t>
            </a:r>
          </a:p>
          <a:p>
            <a:pPr marL="0" indent="0">
              <a:buNone/>
            </a:pPr>
            <a:r>
              <a:rPr lang="es-ES" sz="2400" dirty="0">
                <a:solidFill>
                  <a:schemeClr val="accent1"/>
                </a:solidFill>
              </a:rPr>
              <a:t>Algunos procesos inician otros procesos, de esta forma se convierten en padres de estos. Para poder ver esta jerarquía podemos utilizar el comando </a:t>
            </a:r>
            <a:r>
              <a:rPr lang="es-ES" sz="2400" dirty="0" err="1">
                <a:solidFill>
                  <a:schemeClr val="accent1"/>
                </a:solidFill>
              </a:rPr>
              <a:t>ps</a:t>
            </a:r>
            <a:r>
              <a:rPr lang="es-ES" sz="2400" dirty="0">
                <a:solidFill>
                  <a:schemeClr val="accent1"/>
                </a:solidFill>
              </a:rPr>
              <a:t> que muestra en la última columna como la jerarquía de los procesos y subprocesos está organizada por tabuladores.</a:t>
            </a:r>
          </a:p>
          <a:p>
            <a:pPr marL="0" indent="0">
              <a:buNone/>
            </a:pPr>
            <a:r>
              <a:rPr lang="es-CL" sz="2400" dirty="0">
                <a:solidFill>
                  <a:schemeClr val="accent1"/>
                </a:solidFill>
              </a:rPr>
              <a:t>Comando </a:t>
            </a:r>
            <a:r>
              <a:rPr lang="es-CL" sz="2400" dirty="0" err="1">
                <a:solidFill>
                  <a:schemeClr val="accent1"/>
                </a:solidFill>
              </a:rPr>
              <a:t>ps</a:t>
            </a:r>
            <a:r>
              <a:rPr lang="es-CL" sz="2400" dirty="0">
                <a:solidFill>
                  <a:schemeClr val="accent1"/>
                </a:solidFill>
              </a:rPr>
              <a:t> </a:t>
            </a:r>
            <a:r>
              <a:rPr lang="es-CL" sz="2400" dirty="0" err="1">
                <a:solidFill>
                  <a:schemeClr val="accent1"/>
                </a:solidFill>
              </a:rPr>
              <a:t>aux</a:t>
            </a:r>
            <a:endParaRPr lang="es-CL" sz="2400" dirty="0">
              <a:solidFill>
                <a:schemeClr val="accent1"/>
              </a:solidFill>
            </a:endParaRPr>
          </a:p>
          <a:p>
            <a:pPr marL="0" indent="0">
              <a:buNone/>
            </a:pPr>
            <a:endParaRPr lang="es-ES" sz="2400" dirty="0">
              <a:solidFill>
                <a:schemeClr val="accent1"/>
              </a:solidFill>
            </a:endParaRPr>
          </a:p>
        </p:txBody>
      </p:sp>
      <p:pic>
        <p:nvPicPr>
          <p:cNvPr id="5" name="Imagen 4">
            <a:extLst>
              <a:ext uri="{FF2B5EF4-FFF2-40B4-BE49-F238E27FC236}">
                <a16:creationId xmlns:a16="http://schemas.microsoft.com/office/drawing/2014/main" id="{A4DC888C-A37D-84D7-A256-97950DA9AF2D}"/>
              </a:ext>
            </a:extLst>
          </p:cNvPr>
          <p:cNvPicPr>
            <a:picLocks noChangeAspect="1"/>
          </p:cNvPicPr>
          <p:nvPr/>
        </p:nvPicPr>
        <p:blipFill>
          <a:blip r:embed="rId2"/>
          <a:stretch>
            <a:fillRect/>
          </a:stretch>
        </p:blipFill>
        <p:spPr>
          <a:xfrm>
            <a:off x="1969053" y="3724563"/>
            <a:ext cx="8253893" cy="2655600"/>
          </a:xfrm>
          <a:prstGeom prst="rect">
            <a:avLst/>
          </a:prstGeom>
        </p:spPr>
      </p:pic>
    </p:spTree>
    <p:extLst>
      <p:ext uri="{BB962C8B-B14F-4D97-AF65-F5344CB8AC3E}">
        <p14:creationId xmlns:p14="http://schemas.microsoft.com/office/powerpoint/2010/main" val="1207315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363A8E2-0C81-C892-51EF-7234EA2B92C3}"/>
              </a:ext>
            </a:extLst>
          </p:cNvPr>
          <p:cNvSpPr>
            <a:spLocks noGrp="1"/>
          </p:cNvSpPr>
          <p:nvPr>
            <p:ph type="title"/>
          </p:nvPr>
        </p:nvSpPr>
        <p:spPr>
          <a:xfrm>
            <a:off x="6657715" y="467271"/>
            <a:ext cx="4195674" cy="2052522"/>
          </a:xfrm>
        </p:spPr>
        <p:txBody>
          <a:bodyPr anchor="b">
            <a:normAutofit/>
          </a:bodyPr>
          <a:lstStyle/>
          <a:p>
            <a:r>
              <a:rPr lang="es-CL" sz="5600" dirty="0"/>
              <a:t>Objetivos</a:t>
            </a:r>
          </a:p>
        </p:txBody>
      </p:sp>
      <p:sp>
        <p:nvSpPr>
          <p:cNvPr id="1033" name="Oval 103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037"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Marcador de contenido 2">
            <a:extLst>
              <a:ext uri="{FF2B5EF4-FFF2-40B4-BE49-F238E27FC236}">
                <a16:creationId xmlns:a16="http://schemas.microsoft.com/office/drawing/2014/main" id="{33474A80-87CE-2F6F-376A-4169A969E0CD}"/>
              </a:ext>
            </a:extLst>
          </p:cNvPr>
          <p:cNvSpPr>
            <a:spLocks noGrp="1"/>
          </p:cNvSpPr>
          <p:nvPr>
            <p:ph idx="1"/>
          </p:nvPr>
        </p:nvSpPr>
        <p:spPr>
          <a:xfrm>
            <a:off x="6657715" y="2990818"/>
            <a:ext cx="4195673" cy="2913872"/>
          </a:xfrm>
        </p:spPr>
        <p:txBody>
          <a:bodyPr anchor="t">
            <a:normAutofit/>
          </a:bodyPr>
          <a:lstStyle/>
          <a:p>
            <a:pPr>
              <a:buClr>
                <a:schemeClr val="accent2"/>
              </a:buClr>
              <a:buFont typeface="Wingdings" panose="05000000000000000000" pitchFamily="2" charset="2"/>
              <a:buChar char="Ø"/>
            </a:pPr>
            <a:r>
              <a:rPr lang="es-ES" sz="2000" dirty="0">
                <a:solidFill>
                  <a:schemeClr val="tx1">
                    <a:alpha val="80000"/>
                  </a:schemeClr>
                </a:solidFill>
              </a:rPr>
              <a:t>Administración de Procesos</a:t>
            </a:r>
          </a:p>
          <a:p>
            <a:pPr>
              <a:buClr>
                <a:schemeClr val="accent2"/>
              </a:buClr>
              <a:buFont typeface="Wingdings" panose="05000000000000000000" pitchFamily="2" charset="2"/>
              <a:buChar char="Ø"/>
            </a:pPr>
            <a:r>
              <a:rPr lang="es-ES" sz="2000" dirty="0">
                <a:solidFill>
                  <a:schemeClr val="tx1">
                    <a:alpha val="80000"/>
                  </a:schemeClr>
                </a:solidFill>
              </a:rPr>
              <a:t>Tareas Programadas</a:t>
            </a:r>
          </a:p>
          <a:p>
            <a:pPr>
              <a:buClr>
                <a:schemeClr val="accent2"/>
              </a:buClr>
              <a:buFont typeface="Wingdings" panose="05000000000000000000" pitchFamily="2" charset="2"/>
              <a:buChar char="Ø"/>
            </a:pPr>
            <a:r>
              <a:rPr lang="es-ES" sz="2000" dirty="0">
                <a:solidFill>
                  <a:schemeClr val="tx1">
                    <a:alpha val="80000"/>
                  </a:schemeClr>
                </a:solidFill>
              </a:rPr>
              <a:t>Comandos de filtro y búsqueda.</a:t>
            </a:r>
          </a:p>
        </p:txBody>
      </p:sp>
      <p:sp>
        <p:nvSpPr>
          <p:cNvPr id="103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04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BC5808A-6604-2A05-08B7-CC61EA400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07"/>
            <a:ext cx="6257675" cy="6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1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normAutofit fontScale="62500" lnSpcReduction="20000"/>
          </a:bodyPr>
          <a:lstStyle/>
          <a:p>
            <a:pPr marL="0" indent="0">
              <a:buNone/>
            </a:pPr>
            <a:r>
              <a:rPr lang="es-ES" sz="2400" dirty="0">
                <a:solidFill>
                  <a:schemeClr val="accent1"/>
                </a:solidFill>
              </a:rPr>
              <a:t>Por defecto </a:t>
            </a:r>
            <a:r>
              <a:rPr lang="es-ES" sz="2400" dirty="0" err="1">
                <a:solidFill>
                  <a:schemeClr val="accent1"/>
                </a:solidFill>
              </a:rPr>
              <a:t>ps</a:t>
            </a:r>
            <a:r>
              <a:rPr lang="es-ES" sz="2400" dirty="0">
                <a:solidFill>
                  <a:schemeClr val="accent1"/>
                </a:solidFill>
              </a:rPr>
              <a:t> sólo muestra los procesos con el mismo </a:t>
            </a:r>
            <a:r>
              <a:rPr lang="es-ES" sz="2400" dirty="0" err="1">
                <a:solidFill>
                  <a:schemeClr val="accent1"/>
                </a:solidFill>
              </a:rPr>
              <a:t>user</a:t>
            </a:r>
            <a:r>
              <a:rPr lang="es-ES" sz="2400" dirty="0">
                <a:solidFill>
                  <a:schemeClr val="accent1"/>
                </a:solidFill>
              </a:rPr>
              <a:t> id efectivo (EUID) que el del usuario que lo ejecuta. Cuando utilizamos </a:t>
            </a:r>
            <a:r>
              <a:rPr lang="es-ES" sz="2400" dirty="0" err="1">
                <a:solidFill>
                  <a:schemeClr val="accent1"/>
                </a:solidFill>
              </a:rPr>
              <a:t>ps</a:t>
            </a:r>
            <a:r>
              <a:rPr lang="es-ES" sz="2400" dirty="0">
                <a:solidFill>
                  <a:schemeClr val="accent1"/>
                </a:solidFill>
              </a:rPr>
              <a:t> con las opciones "</a:t>
            </a:r>
            <a:r>
              <a:rPr lang="es-ES" sz="2400" dirty="0" err="1">
                <a:solidFill>
                  <a:schemeClr val="accent1"/>
                </a:solidFill>
              </a:rPr>
              <a:t>aux</a:t>
            </a:r>
            <a:r>
              <a:rPr lang="es-ES" sz="2400" dirty="0">
                <a:solidFill>
                  <a:schemeClr val="accent1"/>
                </a:solidFill>
              </a:rPr>
              <a:t>" el resultado es:</a:t>
            </a:r>
          </a:p>
          <a:p>
            <a:pPr lvl="1"/>
            <a:r>
              <a:rPr lang="es-ES" sz="2000" dirty="0">
                <a:solidFill>
                  <a:schemeClr val="accent1"/>
                </a:solidFill>
              </a:rPr>
              <a:t>a: eliminar la restricción BSD "</a:t>
            </a:r>
            <a:r>
              <a:rPr lang="es-ES" sz="2000" dirty="0" err="1">
                <a:solidFill>
                  <a:schemeClr val="accent1"/>
                </a:solidFill>
              </a:rPr>
              <a:t>only</a:t>
            </a:r>
            <a:r>
              <a:rPr lang="es-ES" sz="2000" dirty="0">
                <a:solidFill>
                  <a:schemeClr val="accent1"/>
                </a:solidFill>
              </a:rPr>
              <a:t> </a:t>
            </a:r>
            <a:r>
              <a:rPr lang="es-ES" sz="2000" dirty="0" err="1">
                <a:solidFill>
                  <a:schemeClr val="accent1"/>
                </a:solidFill>
              </a:rPr>
              <a:t>yourself</a:t>
            </a:r>
            <a:r>
              <a:rPr lang="es-ES" sz="2000" dirty="0">
                <a:solidFill>
                  <a:schemeClr val="accent1"/>
                </a:solidFill>
              </a:rPr>
              <a:t>" para agregar procesos de otros usuarios</a:t>
            </a:r>
          </a:p>
          <a:p>
            <a:pPr lvl="1"/>
            <a:r>
              <a:rPr lang="es-ES" sz="2000" dirty="0">
                <a:solidFill>
                  <a:schemeClr val="accent1"/>
                </a:solidFill>
              </a:rPr>
              <a:t>u: utilizar el formato orientado al usuario</a:t>
            </a:r>
          </a:p>
          <a:p>
            <a:pPr lvl="1"/>
            <a:r>
              <a:rPr lang="es-ES" sz="2000" dirty="0">
                <a:solidFill>
                  <a:schemeClr val="accent1"/>
                </a:solidFill>
              </a:rPr>
              <a:t>x: eliminar la restricción BSD "</a:t>
            </a:r>
            <a:r>
              <a:rPr lang="es-ES" sz="2000" dirty="0" err="1">
                <a:solidFill>
                  <a:schemeClr val="accent1"/>
                </a:solidFill>
              </a:rPr>
              <a:t>must</a:t>
            </a:r>
            <a:r>
              <a:rPr lang="es-ES" sz="2000" dirty="0">
                <a:solidFill>
                  <a:schemeClr val="accent1"/>
                </a:solidFill>
              </a:rPr>
              <a:t> </a:t>
            </a:r>
            <a:r>
              <a:rPr lang="es-ES" sz="2000" dirty="0" err="1">
                <a:solidFill>
                  <a:schemeClr val="accent1"/>
                </a:solidFill>
              </a:rPr>
              <a:t>have</a:t>
            </a:r>
            <a:r>
              <a:rPr lang="es-ES" sz="2000" dirty="0">
                <a:solidFill>
                  <a:schemeClr val="accent1"/>
                </a:solidFill>
              </a:rPr>
              <a:t> a </a:t>
            </a:r>
            <a:r>
              <a:rPr lang="es-ES" sz="2000" dirty="0" err="1">
                <a:solidFill>
                  <a:schemeClr val="accent1"/>
                </a:solidFill>
              </a:rPr>
              <a:t>tty</a:t>
            </a:r>
            <a:r>
              <a:rPr lang="es-ES" sz="2000" dirty="0">
                <a:solidFill>
                  <a:schemeClr val="accent1"/>
                </a:solidFill>
              </a:rPr>
              <a:t>" para agregar procesos que no tengan una </a:t>
            </a:r>
            <a:r>
              <a:rPr lang="es-ES" sz="2000" dirty="0" err="1">
                <a:solidFill>
                  <a:schemeClr val="accent1"/>
                </a:solidFill>
              </a:rPr>
              <a:t>tty</a:t>
            </a:r>
            <a:r>
              <a:rPr lang="es-ES" sz="2000" dirty="0">
                <a:solidFill>
                  <a:schemeClr val="accent1"/>
                </a:solidFill>
              </a:rPr>
              <a:t> asociada</a:t>
            </a:r>
          </a:p>
          <a:p>
            <a:pPr lvl="1"/>
            <a:endParaRPr lang="es-ES" sz="2000" dirty="0">
              <a:solidFill>
                <a:schemeClr val="accent1"/>
              </a:solidFill>
            </a:endParaRPr>
          </a:p>
          <a:p>
            <a:pPr marL="0" indent="0">
              <a:buNone/>
            </a:pPr>
            <a:r>
              <a:rPr lang="es-ES" sz="2400" dirty="0">
                <a:solidFill>
                  <a:schemeClr val="accent1"/>
                </a:solidFill>
              </a:rPr>
              <a:t>La salida de "</a:t>
            </a:r>
            <a:r>
              <a:rPr lang="es-ES" sz="2400" dirty="0" err="1">
                <a:solidFill>
                  <a:schemeClr val="accent1"/>
                </a:solidFill>
              </a:rPr>
              <a:t>ps</a:t>
            </a:r>
            <a:r>
              <a:rPr lang="es-ES" sz="2400" dirty="0">
                <a:solidFill>
                  <a:schemeClr val="accent1"/>
                </a:solidFill>
              </a:rPr>
              <a:t> </a:t>
            </a:r>
            <a:r>
              <a:rPr lang="es-ES" sz="2400" dirty="0" err="1">
                <a:solidFill>
                  <a:schemeClr val="accent1"/>
                </a:solidFill>
              </a:rPr>
              <a:t>aux</a:t>
            </a:r>
            <a:r>
              <a:rPr lang="es-ES" sz="2400" dirty="0">
                <a:solidFill>
                  <a:schemeClr val="accent1"/>
                </a:solidFill>
              </a:rPr>
              <a:t>" es una tabla donde cada fila es un proceso y las columnas contienen la siguiente información:</a:t>
            </a:r>
          </a:p>
          <a:p>
            <a:endParaRPr lang="es-ES" sz="2400" dirty="0">
              <a:solidFill>
                <a:schemeClr val="accent1"/>
              </a:solidFill>
            </a:endParaRPr>
          </a:p>
          <a:p>
            <a:pPr marL="0" indent="0">
              <a:buNone/>
            </a:pPr>
            <a:r>
              <a:rPr lang="es-ES" sz="2400" dirty="0">
                <a:solidFill>
                  <a:schemeClr val="accent1"/>
                </a:solidFill>
              </a:rPr>
              <a:t>USER: usuario con el que se ejecuta el proceso</a:t>
            </a:r>
          </a:p>
          <a:p>
            <a:pPr marL="0" indent="0">
              <a:buNone/>
            </a:pPr>
            <a:r>
              <a:rPr lang="es-ES" sz="2400" dirty="0">
                <a:solidFill>
                  <a:schemeClr val="accent1"/>
                </a:solidFill>
              </a:rPr>
              <a:t>PID: ID del proceso</a:t>
            </a:r>
          </a:p>
          <a:p>
            <a:pPr marL="0" indent="0">
              <a:buNone/>
            </a:pPr>
            <a:r>
              <a:rPr lang="es-ES" sz="2400" dirty="0">
                <a:solidFill>
                  <a:schemeClr val="accent1"/>
                </a:solidFill>
              </a:rPr>
              <a:t>%CPU: porcentaje de tiempo que el proceso estuvo en ejecución desde que se inició</a:t>
            </a:r>
          </a:p>
          <a:p>
            <a:pPr marL="0" indent="0">
              <a:buNone/>
            </a:pPr>
            <a:r>
              <a:rPr lang="es-ES" sz="2400" dirty="0">
                <a:solidFill>
                  <a:schemeClr val="accent1"/>
                </a:solidFill>
              </a:rPr>
              <a:t>%MEM: porcentaje de memoria física utilizada</a:t>
            </a:r>
          </a:p>
          <a:p>
            <a:pPr marL="0" indent="0">
              <a:buNone/>
            </a:pPr>
            <a:r>
              <a:rPr lang="es-ES" sz="2400" dirty="0">
                <a:solidFill>
                  <a:schemeClr val="accent1"/>
                </a:solidFill>
              </a:rPr>
              <a:t>VSZ: memoria virtual del proceso medida en KiB</a:t>
            </a:r>
          </a:p>
          <a:p>
            <a:pPr marL="0" indent="0">
              <a:buNone/>
            </a:pPr>
            <a:r>
              <a:rPr lang="es-ES" sz="2400" dirty="0">
                <a:solidFill>
                  <a:schemeClr val="accent1"/>
                </a:solidFill>
              </a:rPr>
              <a:t>RSS: "</a:t>
            </a:r>
            <a:r>
              <a:rPr lang="es-ES" sz="2400" dirty="0" err="1">
                <a:solidFill>
                  <a:schemeClr val="accent1"/>
                </a:solidFill>
              </a:rPr>
              <a:t>resident</a:t>
            </a:r>
            <a:r>
              <a:rPr lang="es-ES" sz="2400" dirty="0">
                <a:solidFill>
                  <a:schemeClr val="accent1"/>
                </a:solidFill>
              </a:rPr>
              <a:t> set </a:t>
            </a:r>
            <a:r>
              <a:rPr lang="es-ES" sz="2400" dirty="0" err="1">
                <a:solidFill>
                  <a:schemeClr val="accent1"/>
                </a:solidFill>
              </a:rPr>
              <a:t>size</a:t>
            </a:r>
            <a:r>
              <a:rPr lang="es-ES" sz="2400" dirty="0">
                <a:solidFill>
                  <a:schemeClr val="accent1"/>
                </a:solidFill>
              </a:rPr>
              <a:t>", es la cantidad de memoria física no </a:t>
            </a:r>
            <a:r>
              <a:rPr lang="es-ES" sz="2400" dirty="0" err="1">
                <a:solidFill>
                  <a:schemeClr val="accent1"/>
                </a:solidFill>
              </a:rPr>
              <a:t>swappeada</a:t>
            </a:r>
            <a:r>
              <a:rPr lang="es-ES" sz="2400" dirty="0">
                <a:solidFill>
                  <a:schemeClr val="accent1"/>
                </a:solidFill>
              </a:rPr>
              <a:t> que la tarea a utilizado (en KiB)</a:t>
            </a:r>
          </a:p>
          <a:p>
            <a:pPr marL="0" indent="0">
              <a:buNone/>
            </a:pPr>
            <a:r>
              <a:rPr lang="es-ES" sz="2400" dirty="0">
                <a:solidFill>
                  <a:schemeClr val="accent1"/>
                </a:solidFill>
              </a:rPr>
              <a:t>TT: terminal que controla el proceso (</a:t>
            </a:r>
            <a:r>
              <a:rPr lang="es-ES" sz="2400" dirty="0" err="1">
                <a:solidFill>
                  <a:schemeClr val="accent1"/>
                </a:solidFill>
              </a:rPr>
              <a:t>tty</a:t>
            </a:r>
            <a:r>
              <a:rPr lang="es-ES" sz="2400" dirty="0">
                <a:solidFill>
                  <a:schemeClr val="accent1"/>
                </a:solidFill>
              </a:rPr>
              <a:t>)</a:t>
            </a:r>
          </a:p>
          <a:p>
            <a:pPr marL="0" indent="0">
              <a:buNone/>
            </a:pPr>
            <a:r>
              <a:rPr lang="es-ES" sz="2400" dirty="0">
                <a:solidFill>
                  <a:schemeClr val="accent1"/>
                </a:solidFill>
              </a:rPr>
              <a:t>STAT: código de estado del proceso </a:t>
            </a:r>
          </a:p>
          <a:p>
            <a:pPr marL="0" indent="0">
              <a:buNone/>
            </a:pPr>
            <a:r>
              <a:rPr lang="es-ES" sz="2400" dirty="0">
                <a:solidFill>
                  <a:schemeClr val="accent1"/>
                </a:solidFill>
              </a:rPr>
              <a:t>STARTED: fecha de inicio del proceso</a:t>
            </a:r>
          </a:p>
          <a:p>
            <a:pPr marL="0" indent="0">
              <a:buNone/>
            </a:pPr>
            <a:r>
              <a:rPr lang="es-ES" sz="2400" dirty="0">
                <a:solidFill>
                  <a:schemeClr val="accent1"/>
                </a:solidFill>
              </a:rPr>
              <a:t>TIME: tiempo de CPU acumulado</a:t>
            </a:r>
          </a:p>
          <a:p>
            <a:pPr marL="0" indent="0">
              <a:buNone/>
            </a:pPr>
            <a:r>
              <a:rPr lang="es-ES" sz="2400" dirty="0">
                <a:solidFill>
                  <a:schemeClr val="accent1"/>
                </a:solidFill>
              </a:rPr>
              <a:t>COMMAND: comando con todos sus argumentos</a:t>
            </a:r>
            <a:endParaRPr lang="es-CL" sz="2400" dirty="0">
              <a:solidFill>
                <a:schemeClr val="accent1"/>
              </a:solidFill>
            </a:endParaRPr>
          </a:p>
        </p:txBody>
      </p:sp>
    </p:spTree>
    <p:extLst>
      <p:ext uri="{BB962C8B-B14F-4D97-AF65-F5344CB8AC3E}">
        <p14:creationId xmlns:p14="http://schemas.microsoft.com/office/powerpoint/2010/main" val="110822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normAutofit fontScale="62500" lnSpcReduction="20000"/>
          </a:bodyPr>
          <a:lstStyle/>
          <a:p>
            <a:pPr marL="0" indent="0">
              <a:buNone/>
            </a:pPr>
            <a:r>
              <a:rPr lang="es-ES" dirty="0">
                <a:solidFill>
                  <a:schemeClr val="accent1"/>
                </a:solidFill>
              </a:rPr>
              <a:t>Los códigos de estado del proceso pueden ser:</a:t>
            </a:r>
          </a:p>
          <a:p>
            <a:pPr marL="0" indent="0">
              <a:buNone/>
            </a:pPr>
            <a:endParaRPr lang="es-ES" dirty="0">
              <a:solidFill>
                <a:schemeClr val="accent1"/>
              </a:solidFill>
            </a:endParaRPr>
          </a:p>
          <a:p>
            <a:pPr marL="0" indent="0">
              <a:buNone/>
            </a:pPr>
            <a:r>
              <a:rPr lang="es-ES" dirty="0">
                <a:solidFill>
                  <a:schemeClr val="accent1"/>
                </a:solidFill>
              </a:rPr>
              <a:t>D: suspendido no interrumpible (generalmente esperando E/S)</a:t>
            </a:r>
          </a:p>
          <a:p>
            <a:pPr marL="0" indent="0">
              <a:buNone/>
            </a:pPr>
            <a:r>
              <a:rPr lang="es-ES" dirty="0">
                <a:solidFill>
                  <a:schemeClr val="accent1"/>
                </a:solidFill>
              </a:rPr>
              <a:t>R: en ejecución o listo para ejecutarse (en cola)</a:t>
            </a:r>
          </a:p>
          <a:p>
            <a:pPr marL="0" indent="0">
              <a:buNone/>
            </a:pPr>
            <a:r>
              <a:rPr lang="es-ES" dirty="0">
                <a:solidFill>
                  <a:schemeClr val="accent1"/>
                </a:solidFill>
              </a:rPr>
              <a:t>S: suspendido interrumpible (esperando que se complete un evento)</a:t>
            </a:r>
          </a:p>
          <a:p>
            <a:pPr marL="0" indent="0">
              <a:buNone/>
            </a:pPr>
            <a:r>
              <a:rPr lang="es-ES" dirty="0">
                <a:solidFill>
                  <a:schemeClr val="accent1"/>
                </a:solidFill>
              </a:rPr>
              <a:t>T: detenido, por una señal de control de trabajo o porque está siendo </a:t>
            </a:r>
            <a:r>
              <a:rPr lang="es-ES" dirty="0" err="1">
                <a:solidFill>
                  <a:schemeClr val="accent1"/>
                </a:solidFill>
              </a:rPr>
              <a:t>traceado</a:t>
            </a:r>
            <a:endParaRPr lang="es-ES" dirty="0">
              <a:solidFill>
                <a:schemeClr val="accent1"/>
              </a:solidFill>
            </a:endParaRPr>
          </a:p>
          <a:p>
            <a:pPr marL="0" indent="0">
              <a:buNone/>
            </a:pPr>
            <a:r>
              <a:rPr lang="es-ES" dirty="0">
                <a:solidFill>
                  <a:schemeClr val="accent1"/>
                </a:solidFill>
              </a:rPr>
              <a:t>W: paginado (no válido a partir del </a:t>
            </a:r>
            <a:r>
              <a:rPr lang="es-ES" dirty="0" err="1">
                <a:solidFill>
                  <a:schemeClr val="accent1"/>
                </a:solidFill>
              </a:rPr>
              <a:t>kernel</a:t>
            </a:r>
            <a:r>
              <a:rPr lang="es-ES" dirty="0">
                <a:solidFill>
                  <a:schemeClr val="accent1"/>
                </a:solidFill>
              </a:rPr>
              <a:t> 2.6.xx)</a:t>
            </a:r>
          </a:p>
          <a:p>
            <a:pPr marL="0" indent="0">
              <a:buNone/>
            </a:pPr>
            <a:r>
              <a:rPr lang="es-ES" dirty="0">
                <a:solidFill>
                  <a:schemeClr val="accent1"/>
                </a:solidFill>
              </a:rPr>
              <a:t>X: muerto (nunca debe ser visto)</a:t>
            </a:r>
          </a:p>
          <a:p>
            <a:pPr marL="0" indent="0">
              <a:buNone/>
            </a:pPr>
            <a:r>
              <a:rPr lang="es-ES" dirty="0">
                <a:solidFill>
                  <a:schemeClr val="accent1"/>
                </a:solidFill>
              </a:rPr>
              <a:t>Z: proceso difunto ("</a:t>
            </a:r>
            <a:r>
              <a:rPr lang="es-ES" dirty="0" err="1">
                <a:solidFill>
                  <a:schemeClr val="accent1"/>
                </a:solidFill>
              </a:rPr>
              <a:t>zombie</a:t>
            </a:r>
            <a:r>
              <a:rPr lang="es-ES" dirty="0">
                <a:solidFill>
                  <a:schemeClr val="accent1"/>
                </a:solidFill>
              </a:rPr>
              <a:t>"), terminado, pero no reclamado por el proceso padre</a:t>
            </a:r>
          </a:p>
          <a:p>
            <a:pPr marL="0" indent="0">
              <a:buNone/>
            </a:pPr>
            <a:r>
              <a:rPr lang="es-ES" dirty="0">
                <a:solidFill>
                  <a:schemeClr val="accent1"/>
                </a:solidFill>
              </a:rPr>
              <a:t>&lt;: alta prioridad</a:t>
            </a:r>
          </a:p>
          <a:p>
            <a:pPr marL="0" indent="0">
              <a:buNone/>
            </a:pPr>
            <a:r>
              <a:rPr lang="es-ES" dirty="0">
                <a:solidFill>
                  <a:schemeClr val="accent1"/>
                </a:solidFill>
              </a:rPr>
              <a:t>N: baja prioridad</a:t>
            </a:r>
          </a:p>
          <a:p>
            <a:pPr marL="0" indent="0">
              <a:buNone/>
            </a:pPr>
            <a:r>
              <a:rPr lang="es-ES" dirty="0">
                <a:solidFill>
                  <a:schemeClr val="accent1"/>
                </a:solidFill>
              </a:rPr>
              <a:t>L: tiene páginas bloqueadas en memoria</a:t>
            </a:r>
          </a:p>
          <a:p>
            <a:pPr marL="0" indent="0">
              <a:buNone/>
            </a:pPr>
            <a:r>
              <a:rPr lang="es-ES" dirty="0">
                <a:solidFill>
                  <a:schemeClr val="accent1"/>
                </a:solidFill>
              </a:rPr>
              <a:t>s: es un líder de sesión (se trata de un proceso que ha iniciado una nueva sesión)</a:t>
            </a:r>
          </a:p>
          <a:p>
            <a:pPr marL="0" indent="0">
              <a:buNone/>
            </a:pPr>
            <a:r>
              <a:rPr lang="es-ES" dirty="0">
                <a:solidFill>
                  <a:schemeClr val="accent1"/>
                </a:solidFill>
              </a:rPr>
              <a:t>l: es multi hilado</a:t>
            </a:r>
          </a:p>
          <a:p>
            <a:pPr marL="0" indent="0">
              <a:buNone/>
            </a:pPr>
            <a:r>
              <a:rPr lang="es-ES" dirty="0">
                <a:solidFill>
                  <a:schemeClr val="accent1"/>
                </a:solidFill>
              </a:rPr>
              <a:t>+: está en el grupo de procesos en primer plano</a:t>
            </a:r>
            <a:endParaRPr lang="es-CL" dirty="0">
              <a:solidFill>
                <a:schemeClr val="accent1"/>
              </a:solidFill>
            </a:endParaRPr>
          </a:p>
        </p:txBody>
      </p:sp>
    </p:spTree>
    <p:extLst>
      <p:ext uri="{BB962C8B-B14F-4D97-AF65-F5344CB8AC3E}">
        <p14:creationId xmlns:p14="http://schemas.microsoft.com/office/powerpoint/2010/main" val="860378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normAutofit/>
          </a:bodyPr>
          <a:lstStyle/>
          <a:p>
            <a:pPr marL="0" indent="0">
              <a:buNone/>
            </a:pPr>
            <a:r>
              <a:rPr lang="es-CL" sz="2400" dirty="0">
                <a:solidFill>
                  <a:schemeClr val="accent1"/>
                </a:solidFill>
              </a:rPr>
              <a:t>Podemos también instalar otra utilidad que nos permite ver información en tiempo real de los procesos, esta herramienta se llama </a:t>
            </a:r>
            <a:r>
              <a:rPr lang="es-CL" sz="2400" dirty="0" err="1">
                <a:solidFill>
                  <a:schemeClr val="accent1"/>
                </a:solidFill>
              </a:rPr>
              <a:t>htop</a:t>
            </a:r>
            <a:r>
              <a:rPr lang="es-CL" sz="2400" dirty="0">
                <a:solidFill>
                  <a:schemeClr val="accent1"/>
                </a:solidFill>
              </a:rPr>
              <a:t> (esta herramienta no se encuentra en los repositorios por defecto de </a:t>
            </a:r>
            <a:r>
              <a:rPr lang="es-CL" sz="2400" dirty="0" err="1">
                <a:solidFill>
                  <a:schemeClr val="accent1"/>
                </a:solidFill>
              </a:rPr>
              <a:t>rocky</a:t>
            </a:r>
            <a:r>
              <a:rPr lang="es-CL" sz="2400" dirty="0">
                <a:solidFill>
                  <a:schemeClr val="accent1"/>
                </a:solidFill>
              </a:rPr>
              <a:t>, por lo tanto, debemos instalar algún repositorio extra, como </a:t>
            </a:r>
            <a:r>
              <a:rPr lang="es-CL" sz="2400" dirty="0" err="1">
                <a:solidFill>
                  <a:schemeClr val="accent1"/>
                </a:solidFill>
              </a:rPr>
              <a:t>remi</a:t>
            </a:r>
            <a:r>
              <a:rPr lang="es-CL" sz="2400" dirty="0">
                <a:solidFill>
                  <a:schemeClr val="accent1"/>
                </a:solidFill>
              </a:rPr>
              <a:t> o </a:t>
            </a:r>
            <a:r>
              <a:rPr lang="es-CL" sz="2400" dirty="0" err="1">
                <a:solidFill>
                  <a:schemeClr val="accent1"/>
                </a:solidFill>
              </a:rPr>
              <a:t>epel</a:t>
            </a:r>
            <a:r>
              <a:rPr lang="es-CL" sz="2400" dirty="0">
                <a:solidFill>
                  <a:schemeClr val="accent1"/>
                </a:solidFill>
              </a:rPr>
              <a:t>).</a:t>
            </a:r>
          </a:p>
          <a:p>
            <a:pPr marL="0" indent="0">
              <a:buNone/>
            </a:pPr>
            <a:endParaRPr lang="es-CL" sz="2400" dirty="0">
              <a:solidFill>
                <a:schemeClr val="accent1"/>
              </a:solidFill>
            </a:endParaRPr>
          </a:p>
          <a:p>
            <a:pPr marL="0" indent="0">
              <a:buNone/>
            </a:pPr>
            <a:r>
              <a:rPr lang="es-CL" sz="2400" dirty="0">
                <a:solidFill>
                  <a:schemeClr val="accent1"/>
                </a:solidFill>
              </a:rPr>
              <a:t>#dnf -y </a:t>
            </a:r>
            <a:r>
              <a:rPr lang="es-CL" sz="2400" dirty="0" err="1">
                <a:solidFill>
                  <a:schemeClr val="accent1"/>
                </a:solidFill>
              </a:rPr>
              <a:t>install</a:t>
            </a:r>
            <a:r>
              <a:rPr lang="es-CL" sz="2400" dirty="0">
                <a:solidFill>
                  <a:schemeClr val="accent1"/>
                </a:solidFill>
              </a:rPr>
              <a:t> </a:t>
            </a:r>
            <a:r>
              <a:rPr lang="es-CL" sz="2400" dirty="0" err="1">
                <a:solidFill>
                  <a:schemeClr val="accent1"/>
                </a:solidFill>
              </a:rPr>
              <a:t>epel-release</a:t>
            </a:r>
            <a:endParaRPr lang="es-CL" sz="2400" dirty="0">
              <a:solidFill>
                <a:schemeClr val="accent1"/>
              </a:solidFill>
            </a:endParaRPr>
          </a:p>
          <a:p>
            <a:pPr marL="0" indent="0">
              <a:buNone/>
            </a:pPr>
            <a:r>
              <a:rPr lang="es-CL" sz="2400" dirty="0">
                <a:solidFill>
                  <a:schemeClr val="accent1"/>
                </a:solidFill>
              </a:rPr>
              <a:t>#dnf </a:t>
            </a:r>
            <a:r>
              <a:rPr lang="es-CL" sz="2400" dirty="0" err="1">
                <a:solidFill>
                  <a:schemeClr val="accent1"/>
                </a:solidFill>
              </a:rPr>
              <a:t>makecache</a:t>
            </a:r>
            <a:endParaRPr lang="es-CL" sz="2400" dirty="0">
              <a:solidFill>
                <a:schemeClr val="accent1"/>
              </a:solidFill>
            </a:endParaRPr>
          </a:p>
          <a:p>
            <a:pPr marL="0" indent="0">
              <a:buNone/>
            </a:pPr>
            <a:r>
              <a:rPr lang="es-CL" sz="2400" dirty="0">
                <a:solidFill>
                  <a:schemeClr val="accent1"/>
                </a:solidFill>
              </a:rPr>
              <a:t>#dnf -y </a:t>
            </a:r>
            <a:r>
              <a:rPr lang="es-CL" sz="2400" dirty="0" err="1">
                <a:solidFill>
                  <a:schemeClr val="accent1"/>
                </a:solidFill>
              </a:rPr>
              <a:t>install</a:t>
            </a:r>
            <a:r>
              <a:rPr lang="es-CL" sz="2400" dirty="0">
                <a:solidFill>
                  <a:schemeClr val="accent1"/>
                </a:solidFill>
              </a:rPr>
              <a:t> </a:t>
            </a:r>
            <a:r>
              <a:rPr lang="es-CL" sz="2400" dirty="0" err="1">
                <a:solidFill>
                  <a:schemeClr val="accent1"/>
                </a:solidFill>
              </a:rPr>
              <a:t>htop</a:t>
            </a:r>
            <a:endParaRPr lang="es-CL" sz="2400" dirty="0">
              <a:solidFill>
                <a:schemeClr val="accent1"/>
              </a:solidFill>
            </a:endParaRPr>
          </a:p>
          <a:p>
            <a:pPr marL="0" indent="0">
              <a:buNone/>
            </a:pPr>
            <a:r>
              <a:rPr lang="es-CL" sz="2400" dirty="0">
                <a:solidFill>
                  <a:schemeClr val="accent1"/>
                </a:solidFill>
              </a:rPr>
              <a:t>#htop</a:t>
            </a:r>
          </a:p>
          <a:p>
            <a:pPr marL="0" indent="0">
              <a:buNone/>
            </a:pPr>
            <a:endParaRPr lang="es-CL" sz="2400" dirty="0">
              <a:solidFill>
                <a:schemeClr val="accent1"/>
              </a:solidFill>
            </a:endParaRPr>
          </a:p>
        </p:txBody>
      </p:sp>
      <p:pic>
        <p:nvPicPr>
          <p:cNvPr id="5" name="Imagen 4" descr="Interfaz de usuario gráfica, Texto&#10;&#10;Descripción generada automáticamente">
            <a:extLst>
              <a:ext uri="{FF2B5EF4-FFF2-40B4-BE49-F238E27FC236}">
                <a16:creationId xmlns:a16="http://schemas.microsoft.com/office/drawing/2014/main" id="{0A3B9A17-4075-883B-9448-87AC544F1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945" y="2833254"/>
            <a:ext cx="6474153" cy="3573897"/>
          </a:xfrm>
          <a:prstGeom prst="rect">
            <a:avLst/>
          </a:prstGeom>
        </p:spPr>
      </p:pic>
    </p:spTree>
    <p:extLst>
      <p:ext uri="{BB962C8B-B14F-4D97-AF65-F5344CB8AC3E}">
        <p14:creationId xmlns:p14="http://schemas.microsoft.com/office/powerpoint/2010/main" val="3687229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normAutofit fontScale="92500" lnSpcReduction="20000"/>
          </a:bodyPr>
          <a:lstStyle/>
          <a:p>
            <a:pPr marL="0" indent="0">
              <a:buNone/>
            </a:pPr>
            <a:r>
              <a:rPr lang="es-CL" sz="2400" dirty="0">
                <a:solidFill>
                  <a:schemeClr val="accent1"/>
                </a:solidFill>
              </a:rPr>
              <a:t>Detener un proceso.</a:t>
            </a:r>
          </a:p>
          <a:p>
            <a:pPr marL="0" indent="0">
              <a:buNone/>
            </a:pPr>
            <a:r>
              <a:rPr lang="es-ES" sz="2400" dirty="0" err="1">
                <a:solidFill>
                  <a:schemeClr val="accent1"/>
                </a:solidFill>
              </a:rPr>
              <a:t>kill</a:t>
            </a:r>
            <a:endParaRPr lang="es-ES" sz="2400" dirty="0">
              <a:solidFill>
                <a:schemeClr val="accent1"/>
              </a:solidFill>
            </a:endParaRPr>
          </a:p>
          <a:p>
            <a:pPr marL="0" indent="0">
              <a:buNone/>
            </a:pPr>
            <a:r>
              <a:rPr lang="es-ES" sz="2400" dirty="0">
                <a:solidFill>
                  <a:schemeClr val="accent1"/>
                </a:solidFill>
              </a:rPr>
              <a:t>El comando </a:t>
            </a:r>
            <a:r>
              <a:rPr lang="es-ES" sz="2400" dirty="0" err="1">
                <a:solidFill>
                  <a:schemeClr val="accent1"/>
                </a:solidFill>
              </a:rPr>
              <a:t>kill</a:t>
            </a:r>
            <a:r>
              <a:rPr lang="es-ES" sz="2400" dirty="0">
                <a:solidFill>
                  <a:schemeClr val="accent1"/>
                </a:solidFill>
              </a:rPr>
              <a:t>, que literalmente quiere decir matar, sirve no solo para matar o terminar procesos sino principalmente para enviar señales (</a:t>
            </a:r>
            <a:r>
              <a:rPr lang="es-ES" sz="2400" dirty="0" err="1">
                <a:solidFill>
                  <a:schemeClr val="accent1"/>
                </a:solidFill>
              </a:rPr>
              <a:t>signals</a:t>
            </a:r>
            <a:r>
              <a:rPr lang="es-ES" sz="2400" dirty="0">
                <a:solidFill>
                  <a:schemeClr val="accent1"/>
                </a:solidFill>
              </a:rPr>
              <a:t>) a los procesos. La señal por default (cuando no se indica ninguna es terminar o matar el proceso), y la sintaxis es </a:t>
            </a:r>
            <a:r>
              <a:rPr lang="es-ES" sz="2400" dirty="0" err="1">
                <a:solidFill>
                  <a:schemeClr val="accent1"/>
                </a:solidFill>
              </a:rPr>
              <a:t>kill</a:t>
            </a:r>
            <a:r>
              <a:rPr lang="es-ES" sz="2400" dirty="0">
                <a:solidFill>
                  <a:schemeClr val="accent1"/>
                </a:solidFill>
              </a:rPr>
              <a:t> PID, siendo PID el número de ID del proceso.</a:t>
            </a:r>
            <a:endParaRPr lang="it-IT" sz="2400" dirty="0">
              <a:solidFill>
                <a:schemeClr val="accent1"/>
              </a:solidFill>
            </a:endParaRPr>
          </a:p>
          <a:p>
            <a:pPr lvl="1"/>
            <a:r>
              <a:rPr lang="it-IT" sz="2000" dirty="0">
                <a:solidFill>
                  <a:schemeClr val="accent1"/>
                </a:solidFill>
              </a:rPr>
              <a:t># kill PID</a:t>
            </a:r>
          </a:p>
          <a:p>
            <a:pPr lvl="1"/>
            <a:r>
              <a:rPr lang="it-IT" sz="2000" dirty="0">
                <a:solidFill>
                  <a:schemeClr val="accent1"/>
                </a:solidFill>
              </a:rPr>
              <a:t># kill 11428        (solicita el termino de un proceso SIGTERM )</a:t>
            </a:r>
            <a:endParaRPr lang="es-CL" sz="2000" dirty="0">
              <a:solidFill>
                <a:schemeClr val="accent1"/>
              </a:solidFill>
            </a:endParaRPr>
          </a:p>
          <a:p>
            <a:pPr lvl="1"/>
            <a:r>
              <a:rPr lang="it-IT" sz="2000" dirty="0">
                <a:solidFill>
                  <a:schemeClr val="accent1"/>
                </a:solidFill>
              </a:rPr>
              <a:t># kill -9 11428        (termina, mata un proceso completamente -SIGKILL)</a:t>
            </a:r>
          </a:p>
          <a:p>
            <a:pPr marL="0" indent="0">
              <a:buNone/>
            </a:pPr>
            <a:endParaRPr lang="it-IT" sz="2400" dirty="0">
              <a:solidFill>
                <a:schemeClr val="accent1"/>
              </a:solidFill>
            </a:endParaRPr>
          </a:p>
          <a:p>
            <a:pPr marL="0" indent="0">
              <a:buNone/>
            </a:pPr>
            <a:r>
              <a:rPr lang="es-ES" sz="2400" dirty="0" err="1">
                <a:solidFill>
                  <a:schemeClr val="accent1"/>
                </a:solidFill>
              </a:rPr>
              <a:t>killall</a:t>
            </a:r>
            <a:endParaRPr lang="es-ES" sz="2400" dirty="0">
              <a:solidFill>
                <a:schemeClr val="accent1"/>
              </a:solidFill>
            </a:endParaRPr>
          </a:p>
          <a:p>
            <a:pPr marL="0" indent="0">
              <a:buNone/>
            </a:pPr>
            <a:r>
              <a:rPr lang="es-ES" sz="2400" dirty="0">
                <a:solidFill>
                  <a:schemeClr val="accent1"/>
                </a:solidFill>
              </a:rPr>
              <a:t>El comando </a:t>
            </a:r>
            <a:r>
              <a:rPr lang="es-ES" sz="2400" dirty="0" err="1">
                <a:solidFill>
                  <a:schemeClr val="accent1"/>
                </a:solidFill>
              </a:rPr>
              <a:t>killall</a:t>
            </a:r>
            <a:r>
              <a:rPr lang="es-ES" sz="2400" dirty="0">
                <a:solidFill>
                  <a:schemeClr val="accent1"/>
                </a:solidFill>
              </a:rPr>
              <a:t>, que funciona de manera similar a </a:t>
            </a:r>
            <a:r>
              <a:rPr lang="es-ES" sz="2400" dirty="0" err="1">
                <a:solidFill>
                  <a:schemeClr val="accent1"/>
                </a:solidFill>
              </a:rPr>
              <a:t>kill</a:t>
            </a:r>
            <a:r>
              <a:rPr lang="es-ES" sz="2400" dirty="0">
                <a:solidFill>
                  <a:schemeClr val="accent1"/>
                </a:solidFill>
              </a:rPr>
              <a:t>, pero con la diferencia de en vez de indicar un PID se indica el nombre del programa, lo que afectará a todos los procesos que tengan ese nombre. Así por ejemplo si se tienen varias instancias ejecutándose del proxy server </a:t>
            </a:r>
            <a:r>
              <a:rPr lang="es-ES" sz="2400" dirty="0" err="1">
                <a:solidFill>
                  <a:schemeClr val="accent1"/>
                </a:solidFill>
              </a:rPr>
              <a:t>squid</a:t>
            </a:r>
            <a:r>
              <a:rPr lang="es-ES" sz="2400" dirty="0">
                <a:solidFill>
                  <a:schemeClr val="accent1"/>
                </a:solidFill>
              </a:rPr>
              <a:t>, con </a:t>
            </a:r>
            <a:r>
              <a:rPr lang="es-ES" sz="2400" dirty="0" err="1">
                <a:solidFill>
                  <a:schemeClr val="accent1"/>
                </a:solidFill>
              </a:rPr>
              <a:t>killall</a:t>
            </a:r>
            <a:r>
              <a:rPr lang="es-ES" sz="2400" dirty="0">
                <a:solidFill>
                  <a:schemeClr val="accent1"/>
                </a:solidFill>
              </a:rPr>
              <a:t> </a:t>
            </a:r>
            <a:r>
              <a:rPr lang="es-ES" sz="2400" dirty="0" err="1">
                <a:solidFill>
                  <a:schemeClr val="accent1"/>
                </a:solidFill>
              </a:rPr>
              <a:t>squid</a:t>
            </a:r>
            <a:r>
              <a:rPr lang="es-ES" sz="2400" dirty="0">
                <a:solidFill>
                  <a:schemeClr val="accent1"/>
                </a:solidFill>
              </a:rPr>
              <a:t> eliminará todos los procesos que se </a:t>
            </a:r>
            <a:r>
              <a:rPr lang="es-ES" sz="2400" dirty="0" err="1">
                <a:solidFill>
                  <a:schemeClr val="accent1"/>
                </a:solidFill>
              </a:rPr>
              <a:t>esten</a:t>
            </a:r>
            <a:r>
              <a:rPr lang="es-ES" sz="2400" dirty="0">
                <a:solidFill>
                  <a:schemeClr val="accent1"/>
                </a:solidFill>
              </a:rPr>
              <a:t> ejecutando con el nombre '</a:t>
            </a:r>
            <a:r>
              <a:rPr lang="es-ES" sz="2400" dirty="0" err="1">
                <a:solidFill>
                  <a:schemeClr val="accent1"/>
                </a:solidFill>
              </a:rPr>
              <a:t>squid</a:t>
            </a:r>
            <a:r>
              <a:rPr lang="es-ES" sz="2400" dirty="0">
                <a:solidFill>
                  <a:schemeClr val="accent1"/>
                </a:solidFill>
              </a:rPr>
              <a:t>'</a:t>
            </a:r>
            <a:endParaRPr lang="es-CL" sz="2400" dirty="0">
              <a:solidFill>
                <a:schemeClr val="accent1"/>
              </a:solidFill>
            </a:endParaRPr>
          </a:p>
          <a:p>
            <a:pPr marL="0" indent="0">
              <a:buNone/>
            </a:pPr>
            <a:endParaRPr lang="es-CL" sz="2400" dirty="0">
              <a:solidFill>
                <a:schemeClr val="accent1"/>
              </a:solidFill>
            </a:endParaRPr>
          </a:p>
        </p:txBody>
      </p:sp>
    </p:spTree>
    <p:extLst>
      <p:ext uri="{BB962C8B-B14F-4D97-AF65-F5344CB8AC3E}">
        <p14:creationId xmlns:p14="http://schemas.microsoft.com/office/powerpoint/2010/main" val="1376109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83BD-ED36-36A4-3334-CE82BE2E5929}"/>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BAA78D2B-4EC7-C66F-8E9E-49503A849CFB}"/>
              </a:ext>
            </a:extLst>
          </p:cNvPr>
          <p:cNvSpPr>
            <a:spLocks noGrp="1"/>
          </p:cNvSpPr>
          <p:nvPr>
            <p:ph idx="1"/>
          </p:nvPr>
        </p:nvSpPr>
        <p:spPr/>
        <p:txBody>
          <a:bodyPr>
            <a:normAutofit fontScale="55000" lnSpcReduction="20000"/>
          </a:bodyPr>
          <a:lstStyle/>
          <a:p>
            <a:pPr marL="0" indent="0">
              <a:buNone/>
            </a:pPr>
            <a:r>
              <a:rPr lang="es-CL" dirty="0">
                <a:solidFill>
                  <a:schemeClr val="accent1"/>
                </a:solidFill>
              </a:rPr>
              <a:t>#&gt; </a:t>
            </a:r>
            <a:r>
              <a:rPr lang="es-CL" dirty="0" err="1">
                <a:solidFill>
                  <a:schemeClr val="accent1"/>
                </a:solidFill>
              </a:rPr>
              <a:t>kill</a:t>
            </a:r>
            <a:r>
              <a:rPr lang="es-CL" dirty="0">
                <a:solidFill>
                  <a:schemeClr val="accent1"/>
                </a:solidFill>
              </a:rPr>
              <a:t> -l     (lista todas las posibles señales que pueden enviarse a un proceso)</a:t>
            </a:r>
          </a:p>
          <a:p>
            <a:pPr marL="0" indent="0">
              <a:buNone/>
            </a:pPr>
            <a:r>
              <a:rPr lang="es-CL" dirty="0">
                <a:solidFill>
                  <a:schemeClr val="accent1"/>
                </a:solidFill>
              </a:rPr>
              <a:t> 1) SIGHUP       2) SIGINT       3) SIGQUIT      4) SIGILL</a:t>
            </a:r>
          </a:p>
          <a:p>
            <a:pPr marL="0" indent="0">
              <a:buNone/>
            </a:pPr>
            <a:r>
              <a:rPr lang="es-CL" dirty="0">
                <a:solidFill>
                  <a:schemeClr val="accent1"/>
                </a:solidFill>
              </a:rPr>
              <a:t> 5) SIGTRAP      6) SIGABRT      7) SIGBUS       8) SIGFPE</a:t>
            </a:r>
          </a:p>
          <a:p>
            <a:pPr marL="0" indent="0">
              <a:buNone/>
            </a:pPr>
            <a:r>
              <a:rPr lang="es-CL" dirty="0">
                <a:solidFill>
                  <a:schemeClr val="accent1"/>
                </a:solidFill>
              </a:rPr>
              <a:t> 9) SIGKILL     10) SIGUSR1     11) SIGSEGV     12) SIGUSR2</a:t>
            </a:r>
          </a:p>
          <a:p>
            <a:pPr marL="0" indent="0">
              <a:buNone/>
            </a:pPr>
            <a:r>
              <a:rPr lang="es-CL" dirty="0">
                <a:solidFill>
                  <a:schemeClr val="accent1"/>
                </a:solidFill>
              </a:rPr>
              <a:t>13) SIGPIPE     14) SIGALRM     15) SIGTERM     16) SIGSTKFLT</a:t>
            </a:r>
          </a:p>
          <a:p>
            <a:pPr marL="0" indent="0">
              <a:buNone/>
            </a:pPr>
            <a:r>
              <a:rPr lang="es-CL" dirty="0">
                <a:solidFill>
                  <a:schemeClr val="accent1"/>
                </a:solidFill>
              </a:rPr>
              <a:t>17) SIGCHLD     18) SIGCONT     19) SIGSTOP     20) SIGTSTP</a:t>
            </a:r>
          </a:p>
          <a:p>
            <a:pPr marL="0" indent="0">
              <a:buNone/>
            </a:pPr>
            <a:r>
              <a:rPr lang="es-CL" dirty="0">
                <a:solidFill>
                  <a:schemeClr val="accent1"/>
                </a:solidFill>
              </a:rPr>
              <a:t>21) SIGTTIN     22) SIGTTOU     23) SIGURG      24) SIGXCPU</a:t>
            </a:r>
          </a:p>
          <a:p>
            <a:pPr marL="0" indent="0">
              <a:buNone/>
            </a:pPr>
            <a:r>
              <a:rPr lang="es-CL" dirty="0">
                <a:solidFill>
                  <a:schemeClr val="accent1"/>
                </a:solidFill>
              </a:rPr>
              <a:t>25) SIGXFSZ     26) SIGVTALRM   27) SIGPROF     28) SIGWINCH</a:t>
            </a:r>
          </a:p>
          <a:p>
            <a:pPr marL="0" indent="0">
              <a:buNone/>
            </a:pPr>
            <a:r>
              <a:rPr lang="es-CL" dirty="0">
                <a:solidFill>
                  <a:schemeClr val="accent1"/>
                </a:solidFill>
              </a:rPr>
              <a:t>29) SIGIO       30) SIGPWR      31) SIGSYS      34) SIGRTMIN</a:t>
            </a:r>
          </a:p>
          <a:p>
            <a:pPr marL="0" indent="0">
              <a:buNone/>
            </a:pPr>
            <a:r>
              <a:rPr lang="es-CL" dirty="0">
                <a:solidFill>
                  <a:schemeClr val="accent1"/>
                </a:solidFill>
              </a:rPr>
              <a:t>35) SIGRTMIN+1  36) SIGRTMIN+2  37) SIGRTMIN+3  38) SIGRTMIN+4</a:t>
            </a:r>
          </a:p>
          <a:p>
            <a:pPr marL="0" indent="0">
              <a:buNone/>
            </a:pPr>
            <a:r>
              <a:rPr lang="es-CL" dirty="0">
                <a:solidFill>
                  <a:schemeClr val="accent1"/>
                </a:solidFill>
              </a:rPr>
              <a:t>39) SIGRTMIN+5  40) SIGRTMIN+6  41) SIGRTMIN+7  42) SIGRTMIN+8</a:t>
            </a:r>
          </a:p>
          <a:p>
            <a:pPr marL="0" indent="0">
              <a:buNone/>
            </a:pPr>
            <a:r>
              <a:rPr lang="es-CL" dirty="0">
                <a:solidFill>
                  <a:schemeClr val="accent1"/>
                </a:solidFill>
              </a:rPr>
              <a:t>43) SIGRTMIN+9  44) SIGRTMIN+10 45) SIGRTMIN+11 46) SIGRTMIN+12</a:t>
            </a:r>
          </a:p>
          <a:p>
            <a:pPr marL="0" indent="0">
              <a:buNone/>
            </a:pPr>
            <a:r>
              <a:rPr lang="es-CL" dirty="0">
                <a:solidFill>
                  <a:schemeClr val="accent1"/>
                </a:solidFill>
              </a:rPr>
              <a:t>47) SIGRTMIN+13 48) SIGRTMIN+14 49) SIGRTMIN+15 50) SIGRTMAX-14</a:t>
            </a:r>
          </a:p>
          <a:p>
            <a:pPr marL="0" indent="0">
              <a:buNone/>
            </a:pPr>
            <a:r>
              <a:rPr lang="es-CL" dirty="0">
                <a:solidFill>
                  <a:schemeClr val="accent1"/>
                </a:solidFill>
              </a:rPr>
              <a:t>51) SIGRTMAX-13 52) SIGRTMAX-12 53) SIGRTMAX-11 54) SIGRTMAX-10</a:t>
            </a:r>
          </a:p>
          <a:p>
            <a:pPr marL="0" indent="0">
              <a:buNone/>
            </a:pPr>
            <a:r>
              <a:rPr lang="es-CL" dirty="0">
                <a:solidFill>
                  <a:schemeClr val="accent1"/>
                </a:solidFill>
              </a:rPr>
              <a:t>55) SIGRTMAX-9  56) SIGRTMAX-8  57) SIGRTMAX-7  58) SIGRTMAX-6</a:t>
            </a:r>
          </a:p>
          <a:p>
            <a:pPr marL="0" indent="0">
              <a:buNone/>
            </a:pPr>
            <a:r>
              <a:rPr lang="es-CL" dirty="0">
                <a:solidFill>
                  <a:schemeClr val="accent1"/>
                </a:solidFill>
              </a:rPr>
              <a:t>59) SIGRTMAX-5  60) SIGRTMAX-4  61) SIGRTMAX-3  62) SIGRTMAX-2</a:t>
            </a:r>
          </a:p>
          <a:p>
            <a:pPr marL="0" indent="0">
              <a:buNone/>
            </a:pPr>
            <a:r>
              <a:rPr lang="es-CL" dirty="0">
                <a:solidFill>
                  <a:schemeClr val="accent1"/>
                </a:solidFill>
              </a:rPr>
              <a:t>63) SIGRTMAX-1  64) SIGRTMAX</a:t>
            </a:r>
          </a:p>
        </p:txBody>
      </p:sp>
    </p:spTree>
    <p:extLst>
      <p:ext uri="{BB962C8B-B14F-4D97-AF65-F5344CB8AC3E}">
        <p14:creationId xmlns:p14="http://schemas.microsoft.com/office/powerpoint/2010/main" val="3357112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BFD08-ADC5-4681-987F-EB1A5D517F08}"/>
              </a:ext>
            </a:extLst>
          </p:cNvPr>
          <p:cNvSpPr>
            <a:spLocks noGrp="1"/>
          </p:cNvSpPr>
          <p:nvPr>
            <p:ph type="title"/>
          </p:nvPr>
        </p:nvSpPr>
        <p:spPr/>
        <p:txBody>
          <a:bodyPr>
            <a:normAutofit/>
          </a:bodyPr>
          <a:lstStyle/>
          <a:p>
            <a:r>
              <a:rPr lang="es-CL" dirty="0"/>
              <a:t>Gestión del S.O</a:t>
            </a:r>
          </a:p>
        </p:txBody>
      </p:sp>
      <p:sp>
        <p:nvSpPr>
          <p:cNvPr id="3" name="Marcador de texto 2">
            <a:extLst>
              <a:ext uri="{FF2B5EF4-FFF2-40B4-BE49-F238E27FC236}">
                <a16:creationId xmlns:a16="http://schemas.microsoft.com/office/drawing/2014/main" id="{6FD532C3-7262-4DDF-8008-2AC55F1A5C8E}"/>
              </a:ext>
            </a:extLst>
          </p:cNvPr>
          <p:cNvSpPr>
            <a:spLocks noGrp="1"/>
          </p:cNvSpPr>
          <p:nvPr>
            <p:ph idx="1"/>
          </p:nvPr>
        </p:nvSpPr>
        <p:spPr/>
        <p:txBody>
          <a:bodyPr>
            <a:normAutofit fontScale="92500" lnSpcReduction="20000"/>
          </a:bodyPr>
          <a:lstStyle/>
          <a:p>
            <a:r>
              <a:rPr lang="es-ES" dirty="0">
                <a:solidFill>
                  <a:schemeClr val="accent1"/>
                </a:solidFill>
              </a:rPr>
              <a:t>Cron</a:t>
            </a:r>
          </a:p>
          <a:p>
            <a:r>
              <a:rPr lang="es-ES" dirty="0">
                <a:solidFill>
                  <a:schemeClr val="accent1"/>
                </a:solidFill>
              </a:rPr>
              <a:t>Cron es una herramienta de línea de comandos ideada para programar tareas («cron </a:t>
            </a:r>
            <a:r>
              <a:rPr lang="es-ES" dirty="0" err="1">
                <a:solidFill>
                  <a:schemeClr val="accent1"/>
                </a:solidFill>
              </a:rPr>
              <a:t>jobs</a:t>
            </a:r>
            <a:r>
              <a:rPr lang="es-ES" dirty="0">
                <a:solidFill>
                  <a:schemeClr val="accent1"/>
                </a:solidFill>
              </a:rPr>
              <a:t>» en inglés), para ejecutarlas periódicamente y automáticamente, en la fecha y hora programada. Este administrador de tareas se puede usar para muchos fines, como:</a:t>
            </a:r>
          </a:p>
          <a:p>
            <a:pPr lvl="1"/>
            <a:r>
              <a:rPr lang="es-ES" dirty="0">
                <a:solidFill>
                  <a:schemeClr val="accent1"/>
                </a:solidFill>
              </a:rPr>
              <a:t>Recolectar logs del sistema.</a:t>
            </a:r>
          </a:p>
          <a:p>
            <a:pPr lvl="1"/>
            <a:r>
              <a:rPr lang="es-ES" dirty="0">
                <a:solidFill>
                  <a:schemeClr val="accent1"/>
                </a:solidFill>
              </a:rPr>
              <a:t>Crear copias de seguridad.</a:t>
            </a:r>
          </a:p>
          <a:p>
            <a:pPr lvl="1"/>
            <a:r>
              <a:rPr lang="es-ES" dirty="0">
                <a:solidFill>
                  <a:schemeClr val="accent1"/>
                </a:solidFill>
              </a:rPr>
              <a:t>Descargar emails o archivos de Internet.</a:t>
            </a:r>
          </a:p>
          <a:p>
            <a:pPr lvl="1"/>
            <a:r>
              <a:rPr lang="es-ES" dirty="0">
                <a:solidFill>
                  <a:schemeClr val="accent1"/>
                </a:solidFill>
              </a:rPr>
              <a:t>Programar el mantenimiento del sistema.</a:t>
            </a:r>
          </a:p>
          <a:p>
            <a:pPr lvl="1"/>
            <a:r>
              <a:rPr lang="es-ES" dirty="0">
                <a:solidFill>
                  <a:schemeClr val="accent1"/>
                </a:solidFill>
              </a:rPr>
              <a:t>Sincronizar archivos.</a:t>
            </a:r>
          </a:p>
          <a:p>
            <a:r>
              <a:rPr lang="es-ES" dirty="0">
                <a:solidFill>
                  <a:schemeClr val="accent1"/>
                </a:solidFill>
              </a:rPr>
              <a:t>Las tareas se ejecutan en segundo plano, sin alterar las funcionalidades de Linux. Los usuarios pueden configurar una lista infinita de tareas cron para que se ejecuten según lo programado —cada x minuto, hora, día, mes o año—. La lista de tareas se almacena en un archivo llamado </a:t>
            </a:r>
            <a:r>
              <a:rPr lang="es-ES" dirty="0" err="1">
                <a:solidFill>
                  <a:schemeClr val="accent1"/>
                </a:solidFill>
              </a:rPr>
              <a:t>crontab</a:t>
            </a:r>
            <a:r>
              <a:rPr lang="es-ES" dirty="0">
                <a:solidFill>
                  <a:schemeClr val="accent1"/>
                </a:solidFill>
              </a:rPr>
              <a:t>.</a:t>
            </a:r>
            <a:endParaRPr lang="es-CL" dirty="0">
              <a:solidFill>
                <a:schemeClr val="accent1"/>
              </a:solidFill>
            </a:endParaRPr>
          </a:p>
        </p:txBody>
      </p:sp>
    </p:spTree>
    <p:extLst>
      <p:ext uri="{BB962C8B-B14F-4D97-AF65-F5344CB8AC3E}">
        <p14:creationId xmlns:p14="http://schemas.microsoft.com/office/powerpoint/2010/main" val="180231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B606CC-052A-83C4-EFA8-F612C5FD88A8}"/>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A27CE8F6-D0CF-403B-4953-7A7CFE5FC4C4}"/>
              </a:ext>
            </a:extLst>
          </p:cNvPr>
          <p:cNvSpPr>
            <a:spLocks noGrp="1"/>
          </p:cNvSpPr>
          <p:nvPr>
            <p:ph idx="1"/>
          </p:nvPr>
        </p:nvSpPr>
        <p:spPr/>
        <p:txBody>
          <a:bodyPr/>
          <a:lstStyle/>
          <a:p>
            <a:pPr marL="0" indent="0">
              <a:buNone/>
            </a:pPr>
            <a:r>
              <a:rPr lang="es-ES" dirty="0">
                <a:solidFill>
                  <a:schemeClr val="accent1"/>
                </a:solidFill>
              </a:rPr>
              <a:t>Las tareas cron tienen la siguiente sintaxis:</a:t>
            </a:r>
          </a:p>
          <a:p>
            <a:pPr marL="0" indent="0">
              <a:buNone/>
            </a:pPr>
            <a:r>
              <a:rPr lang="es-ES" dirty="0">
                <a:solidFill>
                  <a:schemeClr val="accent1"/>
                </a:solidFill>
              </a:rPr>
              <a:t>	min  h  d/m  mes  d/s  &lt;comando a ejecutar&gt;</a:t>
            </a:r>
            <a:endParaRPr lang="es-CL" dirty="0">
              <a:solidFill>
                <a:schemeClr val="accent1"/>
              </a:solidFill>
            </a:endParaRPr>
          </a:p>
        </p:txBody>
      </p:sp>
      <p:pic>
        <p:nvPicPr>
          <p:cNvPr id="5" name="Imagen 4" descr="Interfaz de usuario gráfica, Texto, Aplicación&#10;&#10;Descripción generada automáticamente">
            <a:extLst>
              <a:ext uri="{FF2B5EF4-FFF2-40B4-BE49-F238E27FC236}">
                <a16:creationId xmlns:a16="http://schemas.microsoft.com/office/drawing/2014/main" id="{C94C877D-52E5-64E7-BDA3-65FF5AF8D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03" y="2480848"/>
            <a:ext cx="10707594" cy="3362794"/>
          </a:xfrm>
          <a:prstGeom prst="rect">
            <a:avLst/>
          </a:prstGeom>
        </p:spPr>
      </p:pic>
    </p:spTree>
    <p:extLst>
      <p:ext uri="{BB962C8B-B14F-4D97-AF65-F5344CB8AC3E}">
        <p14:creationId xmlns:p14="http://schemas.microsoft.com/office/powerpoint/2010/main" val="2013319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B606CC-052A-83C4-EFA8-F612C5FD88A8}"/>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A27CE8F6-D0CF-403B-4953-7A7CFE5FC4C4}"/>
              </a:ext>
            </a:extLst>
          </p:cNvPr>
          <p:cNvSpPr>
            <a:spLocks noGrp="1"/>
          </p:cNvSpPr>
          <p:nvPr>
            <p:ph idx="1"/>
          </p:nvPr>
        </p:nvSpPr>
        <p:spPr/>
        <p:txBody>
          <a:bodyPr/>
          <a:lstStyle/>
          <a:p>
            <a:pPr marL="0" indent="0">
              <a:buNone/>
            </a:pPr>
            <a:r>
              <a:rPr lang="es-ES" dirty="0">
                <a:solidFill>
                  <a:schemeClr val="accent1"/>
                </a:solidFill>
              </a:rPr>
              <a:t>Así como con diferentes caracteres especiales, como:</a:t>
            </a:r>
            <a:endParaRPr lang="es-CL" dirty="0">
              <a:solidFill>
                <a:schemeClr val="accent1"/>
              </a:solidFill>
            </a:endParaRPr>
          </a:p>
        </p:txBody>
      </p:sp>
      <p:pic>
        <p:nvPicPr>
          <p:cNvPr id="5" name="Imagen 4" descr="Texto&#10;&#10;Descripción generada automáticamente">
            <a:extLst>
              <a:ext uri="{FF2B5EF4-FFF2-40B4-BE49-F238E27FC236}">
                <a16:creationId xmlns:a16="http://schemas.microsoft.com/office/drawing/2014/main" id="{3B0CE098-EA1A-B23B-E320-1658E3F73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21" y="2348225"/>
            <a:ext cx="10774279" cy="3248478"/>
          </a:xfrm>
          <a:prstGeom prst="rect">
            <a:avLst/>
          </a:prstGeom>
        </p:spPr>
      </p:pic>
    </p:spTree>
    <p:extLst>
      <p:ext uri="{BB962C8B-B14F-4D97-AF65-F5344CB8AC3E}">
        <p14:creationId xmlns:p14="http://schemas.microsoft.com/office/powerpoint/2010/main" val="328768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B606CC-052A-83C4-EFA8-F612C5FD88A8}"/>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A27CE8F6-D0CF-403B-4953-7A7CFE5FC4C4}"/>
              </a:ext>
            </a:extLst>
          </p:cNvPr>
          <p:cNvSpPr>
            <a:spLocks noGrp="1"/>
          </p:cNvSpPr>
          <p:nvPr>
            <p:ph idx="1"/>
          </p:nvPr>
        </p:nvSpPr>
        <p:spPr/>
        <p:txBody>
          <a:bodyPr/>
          <a:lstStyle/>
          <a:p>
            <a:pPr marL="0" indent="0">
              <a:buNone/>
            </a:pPr>
            <a:r>
              <a:rPr lang="es-ES" dirty="0">
                <a:solidFill>
                  <a:schemeClr val="accent1"/>
                </a:solidFill>
              </a:rPr>
              <a:t>Atajos de </a:t>
            </a:r>
            <a:r>
              <a:rPr lang="es-ES" dirty="0" err="1">
                <a:solidFill>
                  <a:schemeClr val="accent1"/>
                </a:solidFill>
              </a:rPr>
              <a:t>crontab</a:t>
            </a:r>
            <a:endParaRPr lang="es-ES" dirty="0">
              <a:solidFill>
                <a:schemeClr val="accent1"/>
              </a:solidFill>
            </a:endParaRPr>
          </a:p>
          <a:p>
            <a:pPr marL="0" indent="0">
              <a:buNone/>
            </a:pPr>
            <a:r>
              <a:rPr lang="es-ES" dirty="0">
                <a:solidFill>
                  <a:schemeClr val="accent1"/>
                </a:solidFill>
              </a:rPr>
              <a:t>Asimismo, para simplificar las programaciones más habituales, existen algunos atajos o comandos especiales:</a:t>
            </a:r>
            <a:endParaRPr lang="es-CL" dirty="0">
              <a:solidFill>
                <a:schemeClr val="accent1"/>
              </a:solidFill>
            </a:endParaRPr>
          </a:p>
        </p:txBody>
      </p:sp>
      <p:pic>
        <p:nvPicPr>
          <p:cNvPr id="5" name="Imagen 4" descr="Imagen que contiene Interfaz de usuario gráfica&#10;&#10;Descripción generada automáticamente">
            <a:extLst>
              <a:ext uri="{FF2B5EF4-FFF2-40B4-BE49-F238E27FC236}">
                <a16:creationId xmlns:a16="http://schemas.microsoft.com/office/drawing/2014/main" id="{8B48C300-AFA3-F3D5-9BC2-BA5D70E2C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755" y="2728432"/>
            <a:ext cx="10850489" cy="3448531"/>
          </a:xfrm>
          <a:prstGeom prst="rect">
            <a:avLst/>
          </a:prstGeom>
        </p:spPr>
      </p:pic>
    </p:spTree>
    <p:extLst>
      <p:ext uri="{BB962C8B-B14F-4D97-AF65-F5344CB8AC3E}">
        <p14:creationId xmlns:p14="http://schemas.microsoft.com/office/powerpoint/2010/main" val="2086414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B606CC-052A-83C4-EFA8-F612C5FD88A8}"/>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A27CE8F6-D0CF-403B-4953-7A7CFE5FC4C4}"/>
              </a:ext>
            </a:extLst>
          </p:cNvPr>
          <p:cNvSpPr>
            <a:spLocks noGrp="1"/>
          </p:cNvSpPr>
          <p:nvPr>
            <p:ph idx="1"/>
          </p:nvPr>
        </p:nvSpPr>
        <p:spPr/>
        <p:txBody>
          <a:bodyPr>
            <a:normAutofit lnSpcReduction="10000"/>
          </a:bodyPr>
          <a:lstStyle/>
          <a:p>
            <a:pPr marL="514350" indent="-514350">
              <a:buFont typeface="+mj-lt"/>
              <a:buAutoNum type="arabicPeriod"/>
            </a:pPr>
            <a:r>
              <a:rPr lang="es-ES" dirty="0">
                <a:solidFill>
                  <a:schemeClr val="accent1"/>
                </a:solidFill>
              </a:rPr>
              <a:t>Abre el terminal de línea de comandos.</a:t>
            </a:r>
          </a:p>
          <a:p>
            <a:pPr marL="514350" indent="-514350">
              <a:buFont typeface="+mj-lt"/>
              <a:buAutoNum type="arabicPeriod"/>
            </a:pPr>
            <a:r>
              <a:rPr lang="es-ES" dirty="0">
                <a:solidFill>
                  <a:schemeClr val="accent1"/>
                </a:solidFill>
              </a:rPr>
              <a:t>Escribe el comando </a:t>
            </a:r>
            <a:r>
              <a:rPr lang="es-ES" dirty="0" err="1">
                <a:solidFill>
                  <a:schemeClr val="accent1"/>
                </a:solidFill>
              </a:rPr>
              <a:t>crontab</a:t>
            </a:r>
            <a:r>
              <a:rPr lang="es-ES" dirty="0">
                <a:solidFill>
                  <a:schemeClr val="accent1"/>
                </a:solidFill>
              </a:rPr>
              <a:t> -e para editar las tareas programadas.</a:t>
            </a:r>
          </a:p>
          <a:p>
            <a:pPr marL="514350" indent="-514350">
              <a:buFont typeface="+mj-lt"/>
              <a:buAutoNum type="arabicPeriod"/>
            </a:pPr>
            <a:r>
              <a:rPr lang="es-ES" dirty="0">
                <a:solidFill>
                  <a:schemeClr val="accent1"/>
                </a:solidFill>
              </a:rPr>
              <a:t>Añade las líneas que describan las tareas que deseas programar.</a:t>
            </a:r>
          </a:p>
          <a:p>
            <a:pPr marL="514350" indent="-514350">
              <a:buFont typeface="+mj-lt"/>
              <a:buAutoNum type="arabicPeriod"/>
            </a:pPr>
            <a:r>
              <a:rPr lang="es-ES" dirty="0">
                <a:solidFill>
                  <a:schemeClr val="accent1"/>
                </a:solidFill>
              </a:rPr>
              <a:t>Guarda y cierra el archivo del agendamiento.</a:t>
            </a:r>
          </a:p>
          <a:p>
            <a:pPr marL="0" indent="0">
              <a:buNone/>
            </a:pPr>
            <a:endParaRPr lang="es-ES" dirty="0">
              <a:solidFill>
                <a:schemeClr val="accent1"/>
              </a:solidFill>
            </a:endParaRPr>
          </a:p>
          <a:p>
            <a:pPr marL="0" indent="0">
              <a:buNone/>
            </a:pPr>
            <a:r>
              <a:rPr lang="es-ES" dirty="0">
                <a:solidFill>
                  <a:schemeClr val="accent1"/>
                </a:solidFill>
              </a:rPr>
              <a:t>Aquí está un ejemplo de la sintaxis para agendar una tarea a cada hora:</a:t>
            </a:r>
          </a:p>
          <a:p>
            <a:pPr marL="0" indent="0">
              <a:buNone/>
            </a:pPr>
            <a:endParaRPr lang="es-ES" dirty="0">
              <a:solidFill>
                <a:schemeClr val="accent1"/>
              </a:solidFill>
            </a:endParaRPr>
          </a:p>
          <a:p>
            <a:pPr marL="0" indent="0">
              <a:buNone/>
            </a:pPr>
            <a:r>
              <a:rPr lang="es-ES" dirty="0">
                <a:solidFill>
                  <a:schemeClr val="accent1"/>
                </a:solidFill>
              </a:rPr>
              <a:t>0 * * * * /</a:t>
            </a:r>
            <a:r>
              <a:rPr lang="es-ES" dirty="0" err="1">
                <a:solidFill>
                  <a:schemeClr val="accent1"/>
                </a:solidFill>
              </a:rPr>
              <a:t>usr</a:t>
            </a:r>
            <a:r>
              <a:rPr lang="es-ES" dirty="0">
                <a:solidFill>
                  <a:schemeClr val="accent1"/>
                </a:solidFill>
              </a:rPr>
              <a:t>/</a:t>
            </a:r>
            <a:r>
              <a:rPr lang="es-ES" dirty="0" err="1">
                <a:solidFill>
                  <a:schemeClr val="accent1"/>
                </a:solidFill>
              </a:rPr>
              <a:t>bin</a:t>
            </a:r>
            <a:r>
              <a:rPr lang="es-ES" dirty="0">
                <a:solidFill>
                  <a:schemeClr val="accent1"/>
                </a:solidFill>
              </a:rPr>
              <a:t>/comando-a-ser-ejecutado</a:t>
            </a:r>
            <a:endParaRPr lang="es-CL" dirty="0">
              <a:solidFill>
                <a:schemeClr val="accent1"/>
              </a:solidFill>
            </a:endParaRPr>
          </a:p>
        </p:txBody>
      </p:sp>
    </p:spTree>
    <p:extLst>
      <p:ext uri="{BB962C8B-B14F-4D97-AF65-F5344CB8AC3E}">
        <p14:creationId xmlns:p14="http://schemas.microsoft.com/office/powerpoint/2010/main" val="3119209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3C6CF-82E5-0924-9A6E-C24620F20866}"/>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E57CD5C1-DE21-3F99-3D24-F1338AEF45CA}"/>
              </a:ext>
            </a:extLst>
          </p:cNvPr>
          <p:cNvSpPr>
            <a:spLocks noGrp="1"/>
          </p:cNvSpPr>
          <p:nvPr>
            <p:ph idx="1"/>
          </p:nvPr>
        </p:nvSpPr>
        <p:spPr/>
        <p:txBody>
          <a:bodyPr>
            <a:normAutofit fontScale="92500" lnSpcReduction="10000"/>
          </a:bodyPr>
          <a:lstStyle/>
          <a:p>
            <a:r>
              <a:rPr lang="es-ES" dirty="0">
                <a:solidFill>
                  <a:schemeClr val="accent1"/>
                </a:solidFill>
              </a:rPr>
              <a:t>Existen diversas variaciones del comando </a:t>
            </a:r>
            <a:r>
              <a:rPr lang="es-ES" dirty="0" err="1">
                <a:solidFill>
                  <a:schemeClr val="accent1"/>
                </a:solidFill>
              </a:rPr>
              <a:t>crontab</a:t>
            </a:r>
            <a:r>
              <a:rPr lang="es-ES" dirty="0">
                <a:solidFill>
                  <a:schemeClr val="accent1"/>
                </a:solidFill>
              </a:rPr>
              <a:t>, entre ellas:</a:t>
            </a:r>
          </a:p>
          <a:p>
            <a:endParaRPr lang="es-ES" dirty="0">
              <a:solidFill>
                <a:schemeClr val="accent1"/>
              </a:solidFill>
            </a:endParaRPr>
          </a:p>
          <a:p>
            <a:r>
              <a:rPr lang="es-ES" dirty="0" err="1">
                <a:solidFill>
                  <a:schemeClr val="accent1"/>
                </a:solidFill>
              </a:rPr>
              <a:t>crontab</a:t>
            </a:r>
            <a:r>
              <a:rPr lang="es-ES" dirty="0">
                <a:solidFill>
                  <a:schemeClr val="accent1"/>
                </a:solidFill>
              </a:rPr>
              <a:t> -l: lista las tareas agendadas actualmente.</a:t>
            </a:r>
          </a:p>
          <a:p>
            <a:r>
              <a:rPr lang="es-ES" dirty="0" err="1">
                <a:solidFill>
                  <a:schemeClr val="accent1"/>
                </a:solidFill>
              </a:rPr>
              <a:t>crontab</a:t>
            </a:r>
            <a:r>
              <a:rPr lang="es-ES" dirty="0">
                <a:solidFill>
                  <a:schemeClr val="accent1"/>
                </a:solidFill>
              </a:rPr>
              <a:t> -r: elimina todas las tareas agendadas del usuario actual.</a:t>
            </a:r>
          </a:p>
          <a:p>
            <a:r>
              <a:rPr lang="es-ES" dirty="0" err="1">
                <a:solidFill>
                  <a:schemeClr val="accent1"/>
                </a:solidFill>
              </a:rPr>
              <a:t>crontab</a:t>
            </a:r>
            <a:r>
              <a:rPr lang="es-ES" dirty="0">
                <a:solidFill>
                  <a:schemeClr val="accent1"/>
                </a:solidFill>
              </a:rPr>
              <a:t> -u &lt;</a:t>
            </a:r>
            <a:r>
              <a:rPr lang="es-ES" dirty="0" err="1">
                <a:solidFill>
                  <a:schemeClr val="accent1"/>
                </a:solidFill>
              </a:rPr>
              <a:t>username</a:t>
            </a:r>
            <a:r>
              <a:rPr lang="es-ES" dirty="0">
                <a:solidFill>
                  <a:schemeClr val="accent1"/>
                </a:solidFill>
              </a:rPr>
              <a:t>&gt;: permite que el usuario actual edite las tareas agendadas de otro usuario (substituya </a:t>
            </a:r>
            <a:r>
              <a:rPr lang="es-ES" dirty="0" err="1">
                <a:solidFill>
                  <a:schemeClr val="accent1"/>
                </a:solidFill>
              </a:rPr>
              <a:t>username</a:t>
            </a:r>
            <a:r>
              <a:rPr lang="es-ES" dirty="0">
                <a:solidFill>
                  <a:schemeClr val="accent1"/>
                </a:solidFill>
              </a:rPr>
              <a:t> por el nombre de usuario deseado).</a:t>
            </a:r>
          </a:p>
          <a:p>
            <a:r>
              <a:rPr lang="es-ES" dirty="0" err="1">
                <a:solidFill>
                  <a:schemeClr val="accent1"/>
                </a:solidFill>
              </a:rPr>
              <a:t>crontab</a:t>
            </a:r>
            <a:r>
              <a:rPr lang="es-ES" dirty="0">
                <a:solidFill>
                  <a:schemeClr val="accent1"/>
                </a:solidFill>
              </a:rPr>
              <a:t> -e -u &lt;</a:t>
            </a:r>
            <a:r>
              <a:rPr lang="es-ES" dirty="0" err="1">
                <a:solidFill>
                  <a:schemeClr val="accent1"/>
                </a:solidFill>
              </a:rPr>
              <a:t>username</a:t>
            </a:r>
            <a:r>
              <a:rPr lang="es-ES" dirty="0">
                <a:solidFill>
                  <a:schemeClr val="accent1"/>
                </a:solidFill>
              </a:rPr>
              <a:t>&gt;: permite que el usuario actual edite sus propias tareas agendadas o las tareas agendadas de otro usuario (substituya </a:t>
            </a:r>
            <a:r>
              <a:rPr lang="es-ES" dirty="0" err="1">
                <a:solidFill>
                  <a:schemeClr val="accent1"/>
                </a:solidFill>
              </a:rPr>
              <a:t>username</a:t>
            </a:r>
            <a:r>
              <a:rPr lang="es-ES" dirty="0">
                <a:solidFill>
                  <a:schemeClr val="accent1"/>
                </a:solidFill>
              </a:rPr>
              <a:t> por el nombre de usuario deseado).</a:t>
            </a:r>
          </a:p>
          <a:p>
            <a:r>
              <a:rPr lang="es-ES" dirty="0" err="1">
                <a:solidFill>
                  <a:schemeClr val="accent1"/>
                </a:solidFill>
              </a:rPr>
              <a:t>crontab</a:t>
            </a:r>
            <a:r>
              <a:rPr lang="es-ES" dirty="0">
                <a:solidFill>
                  <a:schemeClr val="accent1"/>
                </a:solidFill>
              </a:rPr>
              <a:t> -i: solicita confirmación antes de eliminar todas las tareas agendadas del usuario actual.</a:t>
            </a:r>
            <a:endParaRPr lang="es-CL" dirty="0">
              <a:solidFill>
                <a:schemeClr val="accent1"/>
              </a:solidFill>
            </a:endParaRPr>
          </a:p>
        </p:txBody>
      </p:sp>
    </p:spTree>
    <p:extLst>
      <p:ext uri="{BB962C8B-B14F-4D97-AF65-F5344CB8AC3E}">
        <p14:creationId xmlns:p14="http://schemas.microsoft.com/office/powerpoint/2010/main" val="151108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334AF-DE6F-4B7D-8F19-1D4E67BA5416}"/>
              </a:ext>
            </a:extLst>
          </p:cNvPr>
          <p:cNvSpPr>
            <a:spLocks noGrp="1"/>
          </p:cNvSpPr>
          <p:nvPr>
            <p:ph type="title"/>
          </p:nvPr>
        </p:nvSpPr>
        <p:spPr/>
        <p:txBody>
          <a:bodyPr/>
          <a:lstStyle/>
          <a:p>
            <a:r>
              <a:rPr lang="es-CL" dirty="0"/>
              <a:t>Gestión del S.O</a:t>
            </a:r>
          </a:p>
        </p:txBody>
      </p:sp>
      <p:sp>
        <p:nvSpPr>
          <p:cNvPr id="3" name="Marcador de contenido 2">
            <a:extLst>
              <a:ext uri="{FF2B5EF4-FFF2-40B4-BE49-F238E27FC236}">
                <a16:creationId xmlns:a16="http://schemas.microsoft.com/office/drawing/2014/main" id="{EE4E1201-2759-BE1B-529F-0B56305F6125}"/>
              </a:ext>
            </a:extLst>
          </p:cNvPr>
          <p:cNvSpPr>
            <a:spLocks noGrp="1"/>
          </p:cNvSpPr>
          <p:nvPr>
            <p:ph idx="1"/>
          </p:nvPr>
        </p:nvSpPr>
        <p:spPr/>
        <p:txBody>
          <a:bodyPr/>
          <a:lstStyle/>
          <a:p>
            <a:r>
              <a:rPr lang="es-CL" dirty="0">
                <a:solidFill>
                  <a:schemeClr val="accent1"/>
                </a:solidFill>
              </a:rPr>
              <a:t>Comando </a:t>
            </a:r>
            <a:r>
              <a:rPr lang="es-CL" dirty="0" err="1">
                <a:solidFill>
                  <a:schemeClr val="accent1"/>
                </a:solidFill>
              </a:rPr>
              <a:t>cut</a:t>
            </a:r>
            <a:endParaRPr lang="es-CL" dirty="0">
              <a:solidFill>
                <a:schemeClr val="accent1"/>
              </a:solidFill>
            </a:endParaRPr>
          </a:p>
          <a:p>
            <a:r>
              <a:rPr lang="es-ES" dirty="0">
                <a:solidFill>
                  <a:schemeClr val="accent1"/>
                </a:solidFill>
              </a:rPr>
              <a:t>Para extraer determinados caracteres de una o varias líneas delimitándolos por su posición, tenemos el comando </a:t>
            </a:r>
            <a:r>
              <a:rPr lang="es-ES" dirty="0" err="1">
                <a:solidFill>
                  <a:schemeClr val="accent1"/>
                </a:solidFill>
              </a:rPr>
              <a:t>cut</a:t>
            </a:r>
            <a:r>
              <a:rPr lang="es-ES" dirty="0">
                <a:solidFill>
                  <a:schemeClr val="accent1"/>
                </a:solidFill>
              </a:rPr>
              <a:t>.</a:t>
            </a:r>
          </a:p>
          <a:p>
            <a:r>
              <a:rPr lang="es-ES" dirty="0">
                <a:solidFill>
                  <a:schemeClr val="accent1"/>
                </a:solidFill>
              </a:rPr>
              <a:t>Con </a:t>
            </a:r>
            <a:r>
              <a:rPr lang="es-ES" dirty="0" err="1">
                <a:solidFill>
                  <a:schemeClr val="accent1"/>
                </a:solidFill>
              </a:rPr>
              <a:t>cut</a:t>
            </a:r>
            <a:r>
              <a:rPr lang="es-ES" dirty="0">
                <a:solidFill>
                  <a:schemeClr val="accent1"/>
                </a:solidFill>
              </a:rPr>
              <a:t> podemos extraer partes de una línea indicando la posición de bytes y caracteres. También, si indicamos un delimitador, podemos extraer los campos del archivo.</a:t>
            </a:r>
            <a:endParaRPr lang="es-CL" dirty="0">
              <a:solidFill>
                <a:schemeClr val="accent1"/>
              </a:solidFill>
            </a:endParaRPr>
          </a:p>
        </p:txBody>
      </p:sp>
      <p:pic>
        <p:nvPicPr>
          <p:cNvPr id="5" name="Imagen 4" descr="Logotipo&#10;&#10;Descripción generada automáticamente con confianza baja">
            <a:extLst>
              <a:ext uri="{FF2B5EF4-FFF2-40B4-BE49-F238E27FC236}">
                <a16:creationId xmlns:a16="http://schemas.microsoft.com/office/drawing/2014/main" id="{A2E965F1-9B36-3C4C-31BC-A63A808A2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732" y="3819696"/>
            <a:ext cx="6344535" cy="2686425"/>
          </a:xfrm>
          <a:prstGeom prst="rect">
            <a:avLst/>
          </a:prstGeom>
        </p:spPr>
      </p:pic>
    </p:spTree>
    <p:extLst>
      <p:ext uri="{BB962C8B-B14F-4D97-AF65-F5344CB8AC3E}">
        <p14:creationId xmlns:p14="http://schemas.microsoft.com/office/powerpoint/2010/main" val="1304717132"/>
      </p:ext>
    </p:extLst>
  </p:cSld>
  <p:clrMapOvr>
    <a:masterClrMapping/>
  </p:clrMapOvr>
</p:sld>
</file>

<file path=ppt/theme/theme1.xml><?xml version="1.0" encoding="utf-8"?>
<a:theme xmlns:a="http://schemas.openxmlformats.org/drawingml/2006/main" name="USM">
  <a:themeElements>
    <a:clrScheme name="USM">
      <a:dk1>
        <a:srgbClr val="004B85"/>
      </a:dk1>
      <a:lt1>
        <a:sysClr val="window" lastClr="FFFFFF"/>
      </a:lt1>
      <a:dk2>
        <a:srgbClr val="03658C"/>
      </a:dk2>
      <a:lt2>
        <a:srgbClr val="E7E6E6"/>
      </a:lt2>
      <a:accent1>
        <a:srgbClr val="333333"/>
      </a:accent1>
      <a:accent2>
        <a:srgbClr val="D60019"/>
      </a:accent2>
      <a:accent3>
        <a:srgbClr val="A5A5A5"/>
      </a:accent3>
      <a:accent4>
        <a:srgbClr val="D9A404"/>
      </a:accent4>
      <a:accent5>
        <a:srgbClr val="5B9BD5"/>
      </a:accent5>
      <a:accent6>
        <a:srgbClr val="00845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AF7CB08032E274090CF55D9AF13D130" ma:contentTypeVersion="11" ma:contentTypeDescription="Crear nuevo documento." ma:contentTypeScope="" ma:versionID="e5e92d11e6dd28021fa9ca605917d68c">
  <xsd:schema xmlns:xsd="http://www.w3.org/2001/XMLSchema" xmlns:xs="http://www.w3.org/2001/XMLSchema" xmlns:p="http://schemas.microsoft.com/office/2006/metadata/properties" xmlns:ns2="ad15ba2a-e224-4b71-882b-7b86af8854dd" xmlns:ns3="861daee8-1bfe-42db-aeb1-d741624a94de" targetNamespace="http://schemas.microsoft.com/office/2006/metadata/properties" ma:root="true" ma:fieldsID="9bc51e660a94621d1d8e54ff363f15b0" ns2:_="" ns3:_="">
    <xsd:import namespace="ad15ba2a-e224-4b71-882b-7b86af8854dd"/>
    <xsd:import namespace="861daee8-1bfe-42db-aeb1-d741624a94d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15ba2a-e224-4b71-882b-7b86af8854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b9688f9a-7c19-43c5-b2cb-50cd7d311f4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61daee8-1bfe-42db-aeb1-d741624a94d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0dee219-69b9-48ad-9353-9fe164db5172}" ma:internalName="TaxCatchAll" ma:showField="CatchAllData" ma:web="861daee8-1bfe-42db-aeb1-d741624a94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d15ba2a-e224-4b71-882b-7b86af8854dd">
      <Terms xmlns="http://schemas.microsoft.com/office/infopath/2007/PartnerControls"/>
    </lcf76f155ced4ddcb4097134ff3c332f>
    <TaxCatchAll xmlns="861daee8-1bfe-42db-aeb1-d741624a94d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B8D5F3-17C0-4C51-B47E-7EB319469F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15ba2a-e224-4b71-882b-7b86af8854dd"/>
    <ds:schemaRef ds:uri="861daee8-1bfe-42db-aeb1-d741624a94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926CCC-6605-44C6-BEFE-9F07BFE9A27D}">
  <ds:schemaRefs>
    <ds:schemaRef ds:uri="http://schemas.microsoft.com/office/2006/documentManagement/types"/>
    <ds:schemaRef ds:uri="http://schemas.microsoft.com/office/infopath/2007/PartnerControls"/>
    <ds:schemaRef ds:uri="http://purl.org/dc/terms/"/>
    <ds:schemaRef ds:uri="http://schemas.microsoft.com/office/2006/metadata/properties"/>
    <ds:schemaRef ds:uri="http://purl.org/dc/elements/1.1/"/>
    <ds:schemaRef ds:uri="http://www.w3.org/XML/1998/namespace"/>
    <ds:schemaRef ds:uri="http://schemas.openxmlformats.org/package/2006/metadata/core-properties"/>
    <ds:schemaRef ds:uri="ad15ba2a-e224-4b71-882b-7b86af8854dd"/>
    <ds:schemaRef ds:uri="http://purl.org/dc/dcmitype/"/>
    <ds:schemaRef ds:uri="861daee8-1bfe-42db-aeb1-d741624a94de"/>
  </ds:schemaRefs>
</ds:datastoreItem>
</file>

<file path=customXml/itemProps3.xml><?xml version="1.0" encoding="utf-8"?>
<ds:datastoreItem xmlns:ds="http://schemas.openxmlformats.org/officeDocument/2006/customXml" ds:itemID="{9162D21F-4052-43AC-B5B8-8E39C05A28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396</TotalTime>
  <Words>2321</Words>
  <Application>Microsoft Office PowerPoint</Application>
  <PresentationFormat>Panorámica</PresentationFormat>
  <Paragraphs>171</Paragraphs>
  <Slides>24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Arial</vt:lpstr>
      <vt:lpstr>Bebas Neue</vt:lpstr>
      <vt:lpstr>Calibri</vt:lpstr>
      <vt:lpstr>Franklin Gothic</vt:lpstr>
      <vt:lpstr>Wingdings</vt:lpstr>
      <vt:lpstr>USM</vt:lpstr>
      <vt:lpstr>Sistemas Operativos.</vt:lpstr>
      <vt:lpstr>Objetivos</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lpstr>Gestión del 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Pamela Gatica</dc:creator>
  <cp:lastModifiedBy>Patricio Santander</cp:lastModifiedBy>
  <cp:revision>34</cp:revision>
  <dcterms:created xsi:type="dcterms:W3CDTF">2022-04-12T18:33:57Z</dcterms:created>
  <dcterms:modified xsi:type="dcterms:W3CDTF">2024-06-25T04:42:42Z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0x010100EAF7CB08032E274090CF55D9AF13D130</vt:lpwstr>
  </property>
  <property fmtid="{D5CDD505-2E9C-101B-9397-08002B2CF9AE}" pid="3" name="MediaServiceImageTags">
    <vt:lpwstr/>
  </property>
</Properties>
</file>